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8" r:id="rId2"/>
    <p:sldId id="399" r:id="rId3"/>
    <p:sldId id="407" r:id="rId4"/>
    <p:sldId id="425" r:id="rId5"/>
    <p:sldId id="426" r:id="rId6"/>
    <p:sldId id="435" r:id="rId7"/>
    <p:sldId id="436" r:id="rId8"/>
    <p:sldId id="437" r:id="rId9"/>
    <p:sldId id="438" r:id="rId10"/>
    <p:sldId id="439" r:id="rId11"/>
    <p:sldId id="440" r:id="rId12"/>
    <p:sldId id="441" r:id="rId13"/>
    <p:sldId id="442" r:id="rId14"/>
    <p:sldId id="443" r:id="rId15"/>
    <p:sldId id="444" r:id="rId16"/>
    <p:sldId id="463" r:id="rId17"/>
    <p:sldId id="432" r:id="rId18"/>
    <p:sldId id="427" r:id="rId19"/>
    <p:sldId id="445" r:id="rId20"/>
    <p:sldId id="460" r:id="rId21"/>
    <p:sldId id="461" r:id="rId22"/>
    <p:sldId id="446" r:id="rId23"/>
    <p:sldId id="462" r:id="rId24"/>
    <p:sldId id="466" r:id="rId25"/>
    <p:sldId id="467" r:id="rId26"/>
    <p:sldId id="470" r:id="rId27"/>
    <p:sldId id="468" r:id="rId28"/>
    <p:sldId id="471" r:id="rId29"/>
    <p:sldId id="469" r:id="rId30"/>
    <p:sldId id="464" r:id="rId31"/>
    <p:sldId id="465" r:id="rId32"/>
    <p:sldId id="459" r:id="rId33"/>
    <p:sldId id="401" r:id="rId34"/>
  </p:sldIdLst>
  <p:sldSz cx="9144000" cy="6858000" type="screen4x3"/>
  <p:notesSz cx="6997700" cy="92837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FF00"/>
    <a:srgbClr val="070408"/>
    <a:srgbClr val="FFFF99"/>
    <a:srgbClr val="CC00FF"/>
    <a:srgbClr val="00CC66"/>
    <a:srgbClr val="00FFFF"/>
    <a:srgbClr val="CC0099"/>
    <a:srgbClr val="00FFCC"/>
    <a:srgbClr val="0736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434" autoAdjust="0"/>
  </p:normalViewPr>
  <p:slideViewPr>
    <p:cSldViewPr>
      <p:cViewPr varScale="1">
        <p:scale>
          <a:sx n="70" d="100"/>
          <a:sy n="70" d="100"/>
        </p:scale>
        <p:origin x="-138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ea typeface="굴림" charset="-127"/>
              </a:defRPr>
            </a:lvl1pPr>
          </a:lstStyle>
          <a:p>
            <a:endParaRPr lang="en-US" altLang="ko-KR" dirty="0"/>
          </a:p>
        </p:txBody>
      </p:sp>
      <p:sp>
        <p:nvSpPr>
          <p:cNvPr id="66563" name="Rectangle 3"/>
          <p:cNvSpPr>
            <a:spLocks noGrp="1" noChangeArrowheads="1"/>
          </p:cNvSpPr>
          <p:nvPr>
            <p:ph type="dt" sz="quarter"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ea typeface="굴림" charset="-127"/>
              </a:defRPr>
            </a:lvl1pPr>
          </a:lstStyle>
          <a:p>
            <a:fld id="{6188BB32-9E25-4844-8219-49D2863BFB14}" type="datetime1">
              <a:rPr lang="ko-KR" altLang="en-US"/>
              <a:pPr/>
              <a:t>2020-10-31</a:t>
            </a:fld>
            <a:endParaRPr lang="en-US" altLang="ko-KR" dirty="0"/>
          </a:p>
        </p:txBody>
      </p:sp>
      <p:sp>
        <p:nvSpPr>
          <p:cNvPr id="66564" name="Rectangle 4"/>
          <p:cNvSpPr>
            <a:spLocks noGrp="1" noChangeArrowheads="1"/>
          </p:cNvSpPr>
          <p:nvPr>
            <p:ph type="ftr" sz="quarter" idx="2"/>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ea typeface="굴림" charset="-127"/>
              </a:defRPr>
            </a:lvl1pPr>
          </a:lstStyle>
          <a:p>
            <a:endParaRPr lang="en-US" altLang="ko-KR" dirty="0"/>
          </a:p>
        </p:txBody>
      </p:sp>
      <p:sp>
        <p:nvSpPr>
          <p:cNvPr id="66565" name="Rectangle 5"/>
          <p:cNvSpPr>
            <a:spLocks noGrp="1" noChangeArrowheads="1"/>
          </p:cNvSpPr>
          <p:nvPr>
            <p:ph type="sldNum" sz="quarter" idx="3"/>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ea typeface="굴림" charset="-127"/>
              </a:defRPr>
            </a:lvl1pPr>
          </a:lstStyle>
          <a:p>
            <a:fld id="{9012DC2B-0FAD-4284-B3BB-833476A6523A}" type="slidenum">
              <a:rPr lang="ko-KR" altLang="en-US"/>
              <a:pPr/>
              <a:t>‹#›</a:t>
            </a:fld>
            <a:endParaRPr lang="en-US" altLang="ko-KR" dirty="0"/>
          </a:p>
        </p:txBody>
      </p:sp>
    </p:spTree>
    <p:extLst>
      <p:ext uri="{BB962C8B-B14F-4D97-AF65-F5344CB8AC3E}">
        <p14:creationId xmlns:p14="http://schemas.microsoft.com/office/powerpoint/2010/main" val="410714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ea typeface="굴림" charset="-127"/>
              </a:defRPr>
            </a:lvl1pPr>
          </a:lstStyle>
          <a:p>
            <a:endParaRPr lang="en-US" altLang="ko-KR" dirty="0"/>
          </a:p>
        </p:txBody>
      </p:sp>
      <p:sp>
        <p:nvSpPr>
          <p:cNvPr id="65539"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ea typeface="굴림" charset="-127"/>
              </a:defRPr>
            </a:lvl1pPr>
          </a:lstStyle>
          <a:p>
            <a:fld id="{6D28F50B-EE39-4C78-9307-34AB48625EA1}" type="datetime1">
              <a:rPr lang="ko-KR" altLang="en-US"/>
              <a:pPr/>
              <a:t>2020-10-31</a:t>
            </a:fld>
            <a:endParaRPr lang="en-US" altLang="ko-KR" dirty="0"/>
          </a:p>
        </p:txBody>
      </p:sp>
      <p:sp>
        <p:nvSpPr>
          <p:cNvPr id="6554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5542"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ea typeface="굴림" charset="-127"/>
              </a:defRPr>
            </a:lvl1pPr>
          </a:lstStyle>
          <a:p>
            <a:endParaRPr lang="en-US" altLang="ko-KR" dirty="0"/>
          </a:p>
        </p:txBody>
      </p:sp>
      <p:sp>
        <p:nvSpPr>
          <p:cNvPr id="65543"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ea typeface="굴림" charset="-127"/>
              </a:defRPr>
            </a:lvl1pPr>
          </a:lstStyle>
          <a:p>
            <a:fld id="{10A0F4FC-6FA4-42AE-8BA8-88C6E1DB9251}" type="slidenum">
              <a:rPr lang="ko-KR" altLang="en-US"/>
              <a:pPr/>
              <a:t>‹#›</a:t>
            </a:fld>
            <a:endParaRPr lang="en-US" altLang="ko-KR" dirty="0"/>
          </a:p>
        </p:txBody>
      </p:sp>
    </p:spTree>
    <p:extLst>
      <p:ext uri="{BB962C8B-B14F-4D97-AF65-F5344CB8AC3E}">
        <p14:creationId xmlns:p14="http://schemas.microsoft.com/office/powerpoint/2010/main" val="378384617"/>
      </p:ext>
    </p:extLst>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kumimoji="1" sz="1200" kern="1200">
        <a:solidFill>
          <a:schemeClr val="tx1"/>
        </a:solidFill>
        <a:latin typeface="굴림" charset="-127"/>
        <a:ea typeface="굴림" charset="-127"/>
        <a:cs typeface="+mn-cs"/>
      </a:defRPr>
    </a:lvl1pPr>
    <a:lvl2pPr marL="457200" algn="l" rtl="0" fontAlgn="base" latinLnBrk="1">
      <a:spcBef>
        <a:spcPct val="30000"/>
      </a:spcBef>
      <a:spcAft>
        <a:spcPct val="0"/>
      </a:spcAft>
      <a:defRPr kumimoji="1" sz="1200" kern="1200">
        <a:solidFill>
          <a:schemeClr val="tx1"/>
        </a:solidFill>
        <a:latin typeface="굴림" charset="-127"/>
        <a:ea typeface="굴림" charset="-127"/>
        <a:cs typeface="+mn-cs"/>
      </a:defRPr>
    </a:lvl2pPr>
    <a:lvl3pPr marL="914400" algn="l" rtl="0" fontAlgn="base" latinLnBrk="1">
      <a:spcBef>
        <a:spcPct val="30000"/>
      </a:spcBef>
      <a:spcAft>
        <a:spcPct val="0"/>
      </a:spcAft>
      <a:defRPr kumimoji="1" sz="1200" kern="1200">
        <a:solidFill>
          <a:schemeClr val="tx1"/>
        </a:solidFill>
        <a:latin typeface="굴림" charset="-127"/>
        <a:ea typeface="굴림" charset="-127"/>
        <a:cs typeface="+mn-cs"/>
      </a:defRPr>
    </a:lvl3pPr>
    <a:lvl4pPr marL="1371600" algn="l" rtl="0" fontAlgn="base" latinLnBrk="1">
      <a:spcBef>
        <a:spcPct val="30000"/>
      </a:spcBef>
      <a:spcAft>
        <a:spcPct val="0"/>
      </a:spcAft>
      <a:defRPr kumimoji="1" sz="1200" kern="1200">
        <a:solidFill>
          <a:schemeClr val="tx1"/>
        </a:solidFill>
        <a:latin typeface="굴림" charset="-127"/>
        <a:ea typeface="굴림" charset="-127"/>
        <a:cs typeface="+mn-cs"/>
      </a:defRPr>
    </a:lvl4pPr>
    <a:lvl5pPr marL="1828800" algn="l" rtl="0" fontAlgn="base" latinLnBrk="1">
      <a:spcBef>
        <a:spcPct val="30000"/>
      </a:spcBef>
      <a:spcAft>
        <a:spcPct val="0"/>
      </a:spcAft>
      <a:defRPr kumimoji="1" sz="1200" kern="1200">
        <a:solidFill>
          <a:schemeClr val="tx1"/>
        </a:solidFill>
        <a:latin typeface="굴림" charset="-127"/>
        <a:ea typeface="굴림"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A0F4FC-6FA4-42AE-8BA8-88C6E1DB9251}" type="slidenum">
              <a:rPr lang="ko-KR" altLang="en-US" smtClean="0"/>
              <a:pPr/>
              <a:t>1</a:t>
            </a:fld>
            <a:endParaRPr lang="en-US" altLang="ko-KR"/>
          </a:p>
        </p:txBody>
      </p:sp>
    </p:spTree>
    <p:extLst>
      <p:ext uri="{BB962C8B-B14F-4D97-AF65-F5344CB8AC3E}">
        <p14:creationId xmlns:p14="http://schemas.microsoft.com/office/powerpoint/2010/main" val="271104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grpSp>
        <p:nvGrpSpPr>
          <p:cNvPr id="3092" name="Group 20"/>
          <p:cNvGrpSpPr>
            <a:grpSpLocks/>
          </p:cNvGrpSpPr>
          <p:nvPr userDrawn="1"/>
        </p:nvGrpSpPr>
        <p:grpSpPr bwMode="auto">
          <a:xfrm>
            <a:off x="-11113" y="-22225"/>
            <a:ext cx="9156701" cy="6194425"/>
            <a:chOff x="-9" y="-9"/>
            <a:chExt cx="5778" cy="4038"/>
          </a:xfrm>
        </p:grpSpPr>
        <p:sp>
          <p:nvSpPr>
            <p:cNvPr id="3093" name="Freeform 21" descr="Small grid"/>
            <p:cNvSpPr>
              <a:spLocks/>
            </p:cNvSpPr>
            <p:nvPr userDrawn="1"/>
          </p:nvSpPr>
          <p:spPr bwMode="white">
            <a:xfrm>
              <a:off x="-9" y="-9"/>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pattFill prst="smGrid">
              <a:fgClr>
                <a:schemeClr val="bg1"/>
              </a:fgClr>
              <a:bgClr>
                <a:srgbClr val="003D7B"/>
              </a:bgClr>
            </a:pattFill>
            <a:ln w="9525">
              <a:noFill/>
              <a:round/>
              <a:headEnd/>
              <a:tailEnd/>
            </a:ln>
            <a:effectLst/>
          </p:spPr>
          <p:txBody>
            <a:bodyPr/>
            <a:lstStyle/>
            <a:p>
              <a:endParaRPr lang="en-US" dirty="0"/>
            </a:p>
          </p:txBody>
        </p:sp>
        <p:sp>
          <p:nvSpPr>
            <p:cNvPr id="3094" name="Freeform 22"/>
            <p:cNvSpPr>
              <a:spLocks/>
            </p:cNvSpPr>
            <p:nvPr userDrawn="1"/>
          </p:nvSpPr>
          <p:spPr bwMode="white">
            <a:xfrm>
              <a:off x="0" y="0"/>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gradFill rotWithShape="1">
              <a:gsLst>
                <a:gs pos="0">
                  <a:srgbClr val="441E59"/>
                </a:gs>
                <a:gs pos="100000">
                  <a:srgbClr val="1F0D29"/>
                </a:gs>
              </a:gsLst>
              <a:path path="rect">
                <a:fillToRect t="100000" r="100000"/>
              </a:path>
            </a:gradFill>
            <a:ln w="9525">
              <a:noFill/>
              <a:round/>
              <a:headEnd/>
              <a:tailEnd/>
            </a:ln>
            <a:effectLst/>
          </p:spPr>
          <p:txBody>
            <a:bodyPr/>
            <a:lstStyle/>
            <a:p>
              <a:endParaRPr lang="en-US" dirty="0"/>
            </a:p>
          </p:txBody>
        </p:sp>
      </p:grpSp>
      <p:sp>
        <p:nvSpPr>
          <p:cNvPr id="3074" name="Rectangle 2"/>
          <p:cNvSpPr>
            <a:spLocks noGrp="1" noChangeArrowheads="1"/>
          </p:cNvSpPr>
          <p:nvPr>
            <p:ph type="ctrTitle"/>
          </p:nvPr>
        </p:nvSpPr>
        <p:spPr>
          <a:xfrm>
            <a:off x="685800" y="1524000"/>
            <a:ext cx="7772400" cy="1470025"/>
          </a:xfrm>
          <a:effectLst>
            <a:outerShdw dist="53882" dir="2700000" algn="ctr" rotWithShape="0">
              <a:srgbClr val="000000"/>
            </a:outerShdw>
          </a:effectLst>
        </p:spPr>
        <p:txBody>
          <a:bodyPr/>
          <a:lstStyle>
            <a:lvl1pPr>
              <a:defRPr sz="4400"/>
            </a:lvl1pPr>
          </a:lstStyle>
          <a:p>
            <a:r>
              <a:rPr lang="en-US" altLang="ko-KR"/>
              <a:t>Click to edit Master title style</a:t>
            </a:r>
          </a:p>
        </p:txBody>
      </p:sp>
      <p:sp>
        <p:nvSpPr>
          <p:cNvPr id="3075" name="Rectangle 3"/>
          <p:cNvSpPr>
            <a:spLocks noGrp="1" noChangeArrowheads="1"/>
          </p:cNvSpPr>
          <p:nvPr>
            <p:ph type="subTitle" idx="1"/>
          </p:nvPr>
        </p:nvSpPr>
        <p:spPr>
          <a:xfrm>
            <a:off x="1295400" y="3276600"/>
            <a:ext cx="6400800" cy="1981200"/>
          </a:xfrm>
        </p:spPr>
        <p:txBody>
          <a:bodyPr/>
          <a:lstStyle>
            <a:lvl1pPr marL="0" indent="0" algn="ctr">
              <a:buFontTx/>
              <a:buNone/>
              <a:defRPr sz="2800"/>
            </a:lvl1pPr>
          </a:lstStyle>
          <a:p>
            <a:r>
              <a:rPr lang="en-US" altLang="ko-KR"/>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5FFAA0CD-EE3B-4F3B-B196-C57D201AC790}" type="slidenum">
              <a:rPr lang="ko-KR" altLang="en-US"/>
              <a:pPr/>
              <a:t>‹#›</a:t>
            </a:fld>
            <a:endParaRPr lang="en-US" altLang="ko-K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63157383-B713-452A-ABD2-C7725B9DDFD1}" type="slidenum">
              <a:rPr lang="ko-KR" altLang="en-US"/>
              <a:pPr/>
              <a:t>‹#›</a:t>
            </a:fld>
            <a:endParaRPr lang="en-US" altLang="ko-K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5C42C841-A059-42C5-9CD9-79FE7319D548}" type="slidenum">
              <a:rPr lang="ko-KR" altLang="en-US"/>
              <a:pPr/>
              <a:t>‹#›</a:t>
            </a:fld>
            <a:endParaRPr lang="en-US" altLang="ko-K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4830763"/>
          </a:xfrm>
        </p:spPr>
        <p:txBody>
          <a:bodyPr/>
          <a:lstStyle/>
          <a:p>
            <a:endParaRPr lang="en-US" dirty="0"/>
          </a:p>
        </p:txBody>
      </p:sp>
      <p:sp>
        <p:nvSpPr>
          <p:cNvPr id="6" name="Slide Number Placeholder 5"/>
          <p:cNvSpPr>
            <a:spLocks noGrp="1"/>
          </p:cNvSpPr>
          <p:nvPr>
            <p:ph type="sldNum" sz="quarter" idx="12"/>
          </p:nvPr>
        </p:nvSpPr>
        <p:spPr>
          <a:xfrm>
            <a:off x="6553200" y="6537325"/>
            <a:ext cx="2133600" cy="244475"/>
          </a:xfrm>
        </p:spPr>
        <p:txBody>
          <a:bodyPr/>
          <a:lstStyle>
            <a:lvl1pPr>
              <a:defRPr/>
            </a:lvl1pPr>
          </a:lstStyle>
          <a:p>
            <a:fld id="{F5FE15E8-4AC1-4B7F-BE20-3D2BCF29B73B}" type="slidenum">
              <a:rPr lang="ko-KR" altLang="en-US"/>
              <a:pPr/>
              <a:t>‹#›</a:t>
            </a:fld>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D13B213-08AA-4D47-9A9A-18BF675276A3}" type="slidenum">
              <a:rPr lang="ko-KR" altLang="en-US" smtClean="0"/>
              <a:pPr/>
              <a:t>‹#›</a:t>
            </a:fld>
            <a:endParaRPr lang="en-US" altLang="ko-K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2F9B7D0D-4557-4D53-9B22-8F55BDAFE2A1}" type="slidenum">
              <a:rPr lang="ko-KR" altLang="en-US"/>
              <a:pPr/>
              <a:t>‹#›</a:t>
            </a:fld>
            <a:endParaRPr lang="en-US" altLang="ko-K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867C5629-53D3-42FF-9646-68FF45D15D05}" type="slidenum">
              <a:rPr lang="ko-KR" altLang="en-US"/>
              <a:pPr/>
              <a:t>‹#›</a:t>
            </a:fld>
            <a:endParaRPr lang="en-US" altLang="ko-K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lvl1pPr>
          </a:lstStyle>
          <a:p>
            <a:fld id="{7B7F8E65-A104-4C6C-AECB-814B632293E7}" type="slidenum">
              <a:rPr lang="ko-KR" altLang="en-US"/>
              <a:pPr/>
              <a:t>‹#›</a:t>
            </a:fld>
            <a:endParaRPr lang="en-US" altLang="ko-K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a:lvl1pPr>
          </a:lstStyle>
          <a:p>
            <a:fld id="{3067C9BF-9CEC-4400-BCCC-F612B6E2EBAF}" type="slidenum">
              <a:rPr lang="ko-KR" altLang="en-US"/>
              <a:pPr/>
              <a:t>‹#›</a:t>
            </a:fld>
            <a:endParaRPr lang="en-US" altLang="ko-K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lvl1pPr>
          </a:lstStyle>
          <a:p>
            <a:fld id="{9D15E2F7-E6C4-46E0-8041-EEFB3ADD9DC2}" type="slidenum">
              <a:rPr lang="ko-KR" altLang="en-US"/>
              <a:pPr/>
              <a:t>‹#›</a:t>
            </a:fld>
            <a:endParaRPr lang="en-US" altLang="ko-K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2777D561-509A-4FE0-9426-04CD2F2A7698}" type="slidenum">
              <a:rPr lang="ko-KR" altLang="en-US"/>
              <a:pPr/>
              <a:t>‹#›</a:t>
            </a:fld>
            <a:endParaRPr lang="en-US" altLang="ko-K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A668101F-215A-4DB6-9F87-AF76FEA2CF70}" type="slidenum">
              <a:rPr lang="ko-KR" altLang="en-US"/>
              <a:pPr/>
              <a:t>‹#›</a:t>
            </a:fld>
            <a:endParaRPr lang="en-US" altLang="ko-K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35" name="Freeform 11"/>
          <p:cNvSpPr>
            <a:spLocks/>
          </p:cNvSpPr>
          <p:nvPr/>
        </p:nvSpPr>
        <p:spPr bwMode="ltGray">
          <a:xfrm>
            <a:off x="-25400" y="5641975"/>
            <a:ext cx="9186863" cy="1233488"/>
          </a:xfrm>
          <a:custGeom>
            <a:avLst/>
            <a:gdLst/>
            <a:ahLst/>
            <a:cxnLst>
              <a:cxn ang="0">
                <a:pos x="9" y="426"/>
              </a:cxn>
              <a:cxn ang="0">
                <a:pos x="1773" y="710"/>
              </a:cxn>
              <a:cxn ang="0">
                <a:pos x="5776" y="0"/>
              </a:cxn>
              <a:cxn ang="0">
                <a:pos x="5771" y="1009"/>
              </a:cxn>
              <a:cxn ang="0">
                <a:pos x="0" y="1007"/>
              </a:cxn>
              <a:cxn ang="0">
                <a:pos x="9" y="426"/>
              </a:cxn>
            </a:cxnLst>
            <a:rect l="0" t="0" r="r" b="b"/>
            <a:pathLst>
              <a:path w="5776" h="1009">
                <a:moveTo>
                  <a:pt x="9" y="426"/>
                </a:moveTo>
                <a:cubicBezTo>
                  <a:pt x="80" y="445"/>
                  <a:pt x="759" y="661"/>
                  <a:pt x="1773" y="710"/>
                </a:cubicBezTo>
                <a:cubicBezTo>
                  <a:pt x="2788" y="758"/>
                  <a:pt x="4177" y="622"/>
                  <a:pt x="5776" y="0"/>
                </a:cubicBezTo>
                <a:lnTo>
                  <a:pt x="5771" y="1009"/>
                </a:lnTo>
                <a:lnTo>
                  <a:pt x="0" y="1007"/>
                </a:lnTo>
                <a:lnTo>
                  <a:pt x="9" y="426"/>
                </a:lnTo>
                <a:close/>
              </a:path>
            </a:pathLst>
          </a:custGeom>
          <a:gradFill rotWithShape="1">
            <a:gsLst>
              <a:gs pos="0">
                <a:schemeClr val="bg1"/>
              </a:gs>
              <a:gs pos="50000">
                <a:srgbClr val="4E315A">
                  <a:alpha val="80000"/>
                </a:srgbClr>
              </a:gs>
              <a:gs pos="100000">
                <a:schemeClr val="bg1"/>
              </a:gs>
            </a:gsLst>
            <a:lin ang="0" scaled="1"/>
          </a:gradFill>
          <a:ln w="9525">
            <a:noFill/>
            <a:round/>
            <a:headEnd/>
            <a:tailEnd/>
          </a:ln>
          <a:effectLst/>
        </p:spPr>
        <p:txBody>
          <a:bodyPr/>
          <a:lstStyle/>
          <a:p>
            <a:endParaRPr lang="en-US" dirty="0"/>
          </a:p>
        </p:txBody>
      </p:sp>
      <p:grpSp>
        <p:nvGrpSpPr>
          <p:cNvPr id="1031" name="Group 7"/>
          <p:cNvGrpSpPr>
            <a:grpSpLocks/>
          </p:cNvGrpSpPr>
          <p:nvPr/>
        </p:nvGrpSpPr>
        <p:grpSpPr bwMode="auto">
          <a:xfrm>
            <a:off x="-11113" y="-22225"/>
            <a:ext cx="9156701" cy="6499225"/>
            <a:chOff x="-9" y="-9"/>
            <a:chExt cx="5778" cy="4038"/>
          </a:xfrm>
        </p:grpSpPr>
        <p:sp>
          <p:nvSpPr>
            <p:cNvPr id="1032" name="Freeform 8" descr="Small grid"/>
            <p:cNvSpPr>
              <a:spLocks/>
            </p:cNvSpPr>
            <p:nvPr userDrawn="1"/>
          </p:nvSpPr>
          <p:spPr bwMode="white">
            <a:xfrm>
              <a:off x="-9" y="-9"/>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pattFill prst="smGrid">
              <a:fgClr>
                <a:schemeClr val="bg1"/>
              </a:fgClr>
              <a:bgClr>
                <a:srgbClr val="003D7B"/>
              </a:bgClr>
            </a:pattFill>
            <a:ln w="9525">
              <a:noFill/>
              <a:round/>
              <a:headEnd/>
              <a:tailEnd/>
            </a:ln>
            <a:effectLst/>
          </p:spPr>
          <p:txBody>
            <a:bodyPr/>
            <a:lstStyle/>
            <a:p>
              <a:endParaRPr lang="en-US" dirty="0"/>
            </a:p>
          </p:txBody>
        </p:sp>
        <p:sp>
          <p:nvSpPr>
            <p:cNvPr id="1033" name="Freeform 9"/>
            <p:cNvSpPr>
              <a:spLocks/>
            </p:cNvSpPr>
            <p:nvPr userDrawn="1"/>
          </p:nvSpPr>
          <p:spPr bwMode="white">
            <a:xfrm>
              <a:off x="0" y="0"/>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gradFill rotWithShape="1">
              <a:gsLst>
                <a:gs pos="0">
                  <a:srgbClr val="441E59"/>
                </a:gs>
                <a:gs pos="100000">
                  <a:srgbClr val="1F0D29"/>
                </a:gs>
              </a:gsLst>
              <a:path path="rect">
                <a:fillToRect t="100000" r="100000"/>
              </a:path>
            </a:gradFill>
            <a:ln w="9525">
              <a:noFill/>
              <a:round/>
              <a:headEnd/>
              <a:tailEnd/>
            </a:ln>
            <a:effectLst/>
          </p:spPr>
          <p:txBody>
            <a:bodyPr/>
            <a:lstStyle/>
            <a:p>
              <a:endParaRPr lang="en-US" dirty="0"/>
            </a:p>
          </p:txBody>
        </p:sp>
      </p:grpSp>
      <p:sp>
        <p:nvSpPr>
          <p:cNvPr id="1026"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굴림" charset="-127"/>
              </a:defRPr>
            </a:lvl1pPr>
          </a:lstStyle>
          <a:p>
            <a:fld id="{3D13B213-08AA-4D47-9A9A-18BF675276A3}" type="slidenum">
              <a:rPr lang="ko-KR" altLang="en-US"/>
              <a:pPr/>
              <a:t>‹#›</a:t>
            </a:fld>
            <a:endParaRPr lang="en-US" altLang="ko-KR" dirty="0"/>
          </a:p>
        </p:txBody>
      </p:sp>
    </p:spTree>
  </p:cSld>
  <p:clrMap bg1="dk2" tx1="lt1" bg2="dk1" tx2="lt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p:txStyles>
    <p:titleStyle>
      <a:lvl1pPr algn="ctr" rtl="0" fontAlgn="base">
        <a:spcBef>
          <a:spcPct val="0"/>
        </a:spcBef>
        <a:spcAft>
          <a:spcPct val="0"/>
        </a:spcAft>
        <a:defRPr sz="4000" b="1" i="1">
          <a:solidFill>
            <a:schemeClr val="tx2"/>
          </a:solidFill>
          <a:latin typeface="+mj-lt"/>
          <a:ea typeface="+mj-ea"/>
          <a:cs typeface="+mj-cs"/>
        </a:defRPr>
      </a:lvl1pPr>
      <a:lvl2pPr algn="ctr" rtl="0" fontAlgn="base">
        <a:spcBef>
          <a:spcPct val="0"/>
        </a:spcBef>
        <a:spcAft>
          <a:spcPct val="0"/>
        </a:spcAft>
        <a:defRPr sz="4000" b="1" i="1">
          <a:solidFill>
            <a:schemeClr val="tx2"/>
          </a:solidFill>
          <a:latin typeface="Arial" charset="0"/>
        </a:defRPr>
      </a:lvl2pPr>
      <a:lvl3pPr algn="ctr" rtl="0" fontAlgn="base">
        <a:spcBef>
          <a:spcPct val="0"/>
        </a:spcBef>
        <a:spcAft>
          <a:spcPct val="0"/>
        </a:spcAft>
        <a:defRPr sz="4000" b="1" i="1">
          <a:solidFill>
            <a:schemeClr val="tx2"/>
          </a:solidFill>
          <a:latin typeface="Arial" charset="0"/>
        </a:defRPr>
      </a:lvl3pPr>
      <a:lvl4pPr algn="ctr" rtl="0" fontAlgn="base">
        <a:spcBef>
          <a:spcPct val="0"/>
        </a:spcBef>
        <a:spcAft>
          <a:spcPct val="0"/>
        </a:spcAft>
        <a:defRPr sz="4000" b="1" i="1">
          <a:solidFill>
            <a:schemeClr val="tx2"/>
          </a:solidFill>
          <a:latin typeface="Arial" charset="0"/>
        </a:defRPr>
      </a:lvl4pPr>
      <a:lvl5pPr algn="ctr" rtl="0" fontAlgn="base">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8epjYmIHAdo&amp;feature=youtu.be"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9"/>
          <p:cNvSpPr>
            <a:spLocks noGrp="1" noChangeArrowheads="1"/>
          </p:cNvSpPr>
          <p:nvPr>
            <p:ph type="ctrTitle"/>
          </p:nvPr>
        </p:nvSpPr>
        <p:spPr>
          <a:xfrm>
            <a:off x="0" y="-152400"/>
            <a:ext cx="9067800" cy="2667000"/>
          </a:xfrm>
          <a:noFill/>
          <a:ln>
            <a:noFill/>
          </a:ln>
        </p:spPr>
        <p:txBody>
          <a:bodyPr/>
          <a:lstStyle/>
          <a:p>
            <a:r>
              <a:rPr lang="en-US" dirty="0" smtClean="0"/>
              <a:t> Leading Change in Higher Education Management in the </a:t>
            </a:r>
            <a:r>
              <a:rPr lang="en-US" dirty="0" smtClean="0"/>
              <a:t>Post - Covid-19 </a:t>
            </a:r>
            <a:r>
              <a:rPr lang="en-US" dirty="0" smtClean="0"/>
              <a:t>Era</a:t>
            </a:r>
            <a:endParaRPr lang="en-US" dirty="0"/>
          </a:p>
        </p:txBody>
      </p:sp>
      <p:sp>
        <p:nvSpPr>
          <p:cNvPr id="7175" name="Rectangle 7"/>
          <p:cNvSpPr>
            <a:spLocks noGrp="1" noChangeArrowheads="1"/>
          </p:cNvSpPr>
          <p:nvPr>
            <p:ph type="subTitle" idx="1"/>
          </p:nvPr>
        </p:nvSpPr>
        <p:spPr>
          <a:xfrm>
            <a:off x="76200" y="2209800"/>
            <a:ext cx="7543800" cy="1600200"/>
          </a:xfrm>
        </p:spPr>
        <p:txBody>
          <a:bodyPr/>
          <a:lstStyle/>
          <a:p>
            <a:pPr algn="l"/>
            <a:r>
              <a:rPr lang="en-US" altLang="ko-KR" b="1" dirty="0" smtClean="0">
                <a:solidFill>
                  <a:srgbClr val="FFFF00"/>
                </a:solidFill>
                <a:ea typeface="굴림" charset="-127"/>
              </a:rPr>
              <a:t>Assoc. Prof. Dr. </a:t>
            </a:r>
            <a:r>
              <a:rPr lang="en-US" altLang="ko-KR" b="1" dirty="0" err="1" smtClean="0">
                <a:solidFill>
                  <a:srgbClr val="FFFF00"/>
                </a:solidFill>
                <a:ea typeface="굴림" charset="-127"/>
              </a:rPr>
              <a:t>Husaina</a:t>
            </a:r>
            <a:r>
              <a:rPr lang="en-US" altLang="ko-KR" b="1" dirty="0" smtClean="0">
                <a:solidFill>
                  <a:srgbClr val="FFFF00"/>
                </a:solidFill>
                <a:ea typeface="굴림" charset="-127"/>
              </a:rPr>
              <a:t> </a:t>
            </a:r>
            <a:r>
              <a:rPr lang="en-US" altLang="ko-KR" b="1" dirty="0" err="1" smtClean="0">
                <a:solidFill>
                  <a:srgbClr val="FFFF00"/>
                </a:solidFill>
                <a:ea typeface="굴림" charset="-127"/>
              </a:rPr>
              <a:t>Kenayathulla</a:t>
            </a:r>
            <a:endParaRPr lang="en-US" altLang="ko-KR" b="1" dirty="0" smtClean="0">
              <a:solidFill>
                <a:srgbClr val="FFFF00"/>
              </a:solidFill>
              <a:ea typeface="굴림" charset="-127"/>
            </a:endParaRPr>
          </a:p>
          <a:p>
            <a:pPr algn="l"/>
            <a:r>
              <a:rPr lang="en-US" altLang="ko-KR" b="1" dirty="0" smtClean="0">
                <a:solidFill>
                  <a:srgbClr val="FFFF00"/>
                </a:solidFill>
                <a:ea typeface="굴림" charset="-127"/>
              </a:rPr>
              <a:t>Head</a:t>
            </a:r>
          </a:p>
          <a:p>
            <a:pPr algn="l">
              <a:spcBef>
                <a:spcPts val="0"/>
              </a:spcBef>
            </a:pPr>
            <a:r>
              <a:rPr lang="en-US" altLang="ko-KR" b="1" dirty="0" smtClean="0">
                <a:solidFill>
                  <a:srgbClr val="FFFF00"/>
                </a:solidFill>
                <a:ea typeface="굴림" charset="-127"/>
              </a:rPr>
              <a:t>Department </a:t>
            </a:r>
            <a:r>
              <a:rPr lang="en-US" altLang="ko-KR" b="1" dirty="0" smtClean="0">
                <a:solidFill>
                  <a:srgbClr val="FFFF00"/>
                </a:solidFill>
                <a:ea typeface="굴림" charset="-127"/>
              </a:rPr>
              <a:t>of Educational </a:t>
            </a:r>
            <a:r>
              <a:rPr lang="en-US" altLang="ko-KR" b="1" dirty="0" smtClean="0">
                <a:solidFill>
                  <a:srgbClr val="FFFF00"/>
                </a:solidFill>
                <a:ea typeface="굴림" charset="-127"/>
              </a:rPr>
              <a:t>Management </a:t>
            </a:r>
            <a:r>
              <a:rPr lang="en-US" altLang="ko-KR" b="1" dirty="0" smtClean="0">
                <a:solidFill>
                  <a:srgbClr val="FFFF00"/>
                </a:solidFill>
                <a:ea typeface="굴림" charset="-127"/>
              </a:rPr>
              <a:t>, Planning and Policy</a:t>
            </a:r>
          </a:p>
          <a:p>
            <a:pPr algn="l">
              <a:spcBef>
                <a:spcPts val="0"/>
              </a:spcBef>
            </a:pPr>
            <a:r>
              <a:rPr lang="en-US" altLang="ko-KR" b="1" dirty="0" smtClean="0">
                <a:solidFill>
                  <a:srgbClr val="FFFF00"/>
                </a:solidFill>
                <a:ea typeface="굴림" charset="-127"/>
              </a:rPr>
              <a:t>Faculty of Education</a:t>
            </a:r>
          </a:p>
          <a:p>
            <a:pPr algn="l">
              <a:spcBef>
                <a:spcPts val="0"/>
              </a:spcBef>
            </a:pPr>
            <a:r>
              <a:rPr lang="en-US" altLang="ko-KR" b="1" dirty="0" smtClean="0">
                <a:solidFill>
                  <a:srgbClr val="FFFF00"/>
                </a:solidFill>
                <a:ea typeface="굴림" charset="-127"/>
              </a:rPr>
              <a:t>University Malaya</a:t>
            </a:r>
          </a:p>
          <a:p>
            <a:pPr algn="l">
              <a:spcBef>
                <a:spcPts val="0"/>
              </a:spcBef>
            </a:pPr>
            <a:r>
              <a:rPr lang="en-US" altLang="ko-KR" b="1" dirty="0" smtClean="0">
                <a:solidFill>
                  <a:srgbClr val="FFFF00"/>
                </a:solidFill>
                <a:ea typeface="굴림" charset="-127"/>
              </a:rPr>
              <a:t>husaina@um.edu.my</a:t>
            </a:r>
            <a:endParaRPr lang="ko-KR" altLang="en-US" b="1" dirty="0">
              <a:solidFill>
                <a:srgbClr val="FFFF00"/>
              </a:solidFill>
              <a:ea typeface="굴림" charset="-127"/>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752638"/>
            <a:ext cx="3886200" cy="310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MY" dirty="0" smtClean="0"/>
              <a:t>Strategies For Leading Change</a:t>
            </a:r>
            <a:endParaRPr lang="en-MY" dirty="0"/>
          </a:p>
        </p:txBody>
      </p:sp>
      <p:sp>
        <p:nvSpPr>
          <p:cNvPr id="3" name="Content Placeholder 2"/>
          <p:cNvSpPr>
            <a:spLocks noGrp="1"/>
          </p:cNvSpPr>
          <p:nvPr>
            <p:ph idx="1"/>
          </p:nvPr>
        </p:nvSpPr>
        <p:spPr/>
        <p:txBody>
          <a:bodyPr/>
          <a:lstStyle/>
          <a:p>
            <a:pPr marL="519113" indent="-519113">
              <a:buNone/>
            </a:pPr>
            <a:r>
              <a:rPr lang="en-MY" sz="3600" dirty="0" smtClean="0"/>
              <a:t>4. </a:t>
            </a:r>
            <a:r>
              <a:rPr lang="en-US" sz="3600" b="1" dirty="0">
                <a:solidFill>
                  <a:srgbClr val="FFFF00"/>
                </a:solidFill>
              </a:rPr>
              <a:t>Do NOT exceed the capacity for </a:t>
            </a:r>
            <a:r>
              <a:rPr lang="en-US" sz="3600" b="1" dirty="0" smtClean="0">
                <a:solidFill>
                  <a:srgbClr val="FFFF00"/>
                </a:solidFill>
              </a:rPr>
              <a:t>change</a:t>
            </a:r>
          </a:p>
          <a:p>
            <a:endParaRPr lang="en-US" sz="1200" b="1" dirty="0"/>
          </a:p>
          <a:p>
            <a:pPr marL="0" indent="0">
              <a:buNone/>
              <a:tabLst>
                <a:tab pos="463550" algn="l"/>
              </a:tabLst>
            </a:pPr>
            <a:r>
              <a:rPr lang="en-US" sz="3600" dirty="0" smtClean="0"/>
              <a:t>	When </a:t>
            </a:r>
            <a:r>
              <a:rPr lang="en-US" sz="3600" dirty="0"/>
              <a:t>you put more change into the </a:t>
            </a:r>
            <a:r>
              <a:rPr lang="en-US" sz="3600" dirty="0" smtClean="0"/>
              <a:t>	system </a:t>
            </a:r>
            <a:r>
              <a:rPr lang="en-US" sz="3600" dirty="0"/>
              <a:t>than your people have </a:t>
            </a:r>
            <a:r>
              <a:rPr lang="en-US" sz="3600" dirty="0" smtClean="0"/>
              <a:t>	capacity</a:t>
            </a:r>
            <a:r>
              <a:rPr lang="en-US" sz="3600" dirty="0"/>
              <a:t>, you cannot successfully </a:t>
            </a:r>
            <a:r>
              <a:rPr lang="en-US" sz="3600" dirty="0" smtClean="0"/>
              <a:t>	complete </a:t>
            </a:r>
            <a:r>
              <a:rPr lang="en-US" sz="3600" dirty="0"/>
              <a:t>all the changes or achieve </a:t>
            </a:r>
            <a:r>
              <a:rPr lang="en-US" sz="3600" dirty="0" smtClean="0"/>
              <a:t>	the </a:t>
            </a:r>
            <a:r>
              <a:rPr lang="en-US" sz="3600" dirty="0"/>
              <a:t>intended benefits.</a:t>
            </a:r>
            <a:endParaRPr lang="en-MY"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10</a:t>
            </a:fld>
            <a:endParaRPr lang="en-US" altLang="ko-KR" dirty="0"/>
          </a:p>
        </p:txBody>
      </p:sp>
      <p:cxnSp>
        <p:nvCxnSpPr>
          <p:cNvPr id="5" name="Straight Connector 4"/>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AutoShape 2" descr="blob:https://web.whatsapp.com/432ddb69-6585-4308-b37f-8619030b465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blob:https://web.whatsapp.com/432ddb69-6585-4308-b37f-8619030b465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2605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MY" dirty="0"/>
              <a:t>Strategies For Leading Change</a:t>
            </a:r>
          </a:p>
        </p:txBody>
      </p:sp>
      <p:sp>
        <p:nvSpPr>
          <p:cNvPr id="3" name="Content Placeholder 2"/>
          <p:cNvSpPr>
            <a:spLocks noGrp="1"/>
          </p:cNvSpPr>
          <p:nvPr>
            <p:ph idx="1"/>
          </p:nvPr>
        </p:nvSpPr>
        <p:spPr>
          <a:xfrm>
            <a:off x="457200" y="1295400"/>
            <a:ext cx="8534400" cy="4830763"/>
          </a:xfrm>
        </p:spPr>
        <p:txBody>
          <a:bodyPr/>
          <a:lstStyle/>
          <a:p>
            <a:pPr marL="463550" indent="-463550">
              <a:buNone/>
            </a:pPr>
            <a:r>
              <a:rPr lang="en-MY" sz="3600" b="1" dirty="0" smtClean="0"/>
              <a:t>5. </a:t>
            </a:r>
            <a:r>
              <a:rPr lang="en-MY" sz="3600" b="1" dirty="0" smtClean="0">
                <a:solidFill>
                  <a:srgbClr val="FFFF00"/>
                </a:solidFill>
              </a:rPr>
              <a:t>Create </a:t>
            </a:r>
            <a:r>
              <a:rPr lang="en-MY" sz="3600" b="1" dirty="0">
                <a:solidFill>
                  <a:srgbClr val="FFFF00"/>
                </a:solidFill>
              </a:rPr>
              <a:t>certainty during </a:t>
            </a:r>
            <a:r>
              <a:rPr lang="en-MY" sz="3600" b="1" dirty="0" smtClean="0">
                <a:solidFill>
                  <a:srgbClr val="FFFF00"/>
                </a:solidFill>
              </a:rPr>
              <a:t>uncertainty</a:t>
            </a:r>
          </a:p>
          <a:p>
            <a:pPr marL="0" indent="0">
              <a:buNone/>
            </a:pPr>
            <a:endParaRPr lang="en-MY" sz="1200" b="1" dirty="0"/>
          </a:p>
          <a:p>
            <a:pPr marL="463550" indent="0">
              <a:buNone/>
            </a:pPr>
            <a:r>
              <a:rPr lang="en-US" sz="3600" dirty="0"/>
              <a:t>Leading change well means providing milestones along the change journey. You don’t need to know all the answers but you do need create as much certainty as possible for your people regarding what’s next.</a:t>
            </a:r>
            <a:endParaRPr lang="en-MY"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11</a:t>
            </a:fld>
            <a:endParaRPr lang="en-US" altLang="ko-KR" dirty="0"/>
          </a:p>
        </p:txBody>
      </p:sp>
      <p:cxnSp>
        <p:nvCxnSpPr>
          <p:cNvPr id="5" name="Straight Connector 4"/>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90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MY" dirty="0"/>
              <a:t>Strategies For Leading Change</a:t>
            </a:r>
          </a:p>
        </p:txBody>
      </p:sp>
      <p:sp>
        <p:nvSpPr>
          <p:cNvPr id="3" name="Content Placeholder 2"/>
          <p:cNvSpPr>
            <a:spLocks noGrp="1"/>
          </p:cNvSpPr>
          <p:nvPr>
            <p:ph idx="1"/>
          </p:nvPr>
        </p:nvSpPr>
        <p:spPr>
          <a:xfrm>
            <a:off x="76200" y="1189037"/>
            <a:ext cx="8839200" cy="4830763"/>
          </a:xfrm>
        </p:spPr>
        <p:txBody>
          <a:bodyPr/>
          <a:lstStyle/>
          <a:p>
            <a:pPr marL="0" indent="0">
              <a:buNone/>
            </a:pPr>
            <a:r>
              <a:rPr lang="en-US" sz="3600" b="1" dirty="0" smtClean="0"/>
              <a:t>6. </a:t>
            </a:r>
            <a:r>
              <a:rPr lang="en-US" sz="3600" b="1" dirty="0" smtClean="0">
                <a:solidFill>
                  <a:srgbClr val="FFFF00"/>
                </a:solidFill>
              </a:rPr>
              <a:t>Connect </a:t>
            </a:r>
            <a:r>
              <a:rPr lang="en-US" sz="3600" b="1" dirty="0">
                <a:solidFill>
                  <a:srgbClr val="FFFF00"/>
                </a:solidFill>
              </a:rPr>
              <a:t>the dots</a:t>
            </a:r>
            <a:r>
              <a:rPr lang="en-US" sz="3600" b="1" dirty="0"/>
              <a:t>.</a:t>
            </a:r>
            <a:r>
              <a:rPr lang="en-US" sz="3600" dirty="0"/>
              <a:t> </a:t>
            </a:r>
            <a:endParaRPr lang="en-US" sz="3600" dirty="0" smtClean="0"/>
          </a:p>
          <a:p>
            <a:pPr marL="914400" indent="-450850"/>
            <a:r>
              <a:rPr lang="en-US" sz="3600" dirty="0" smtClean="0"/>
              <a:t>Start </a:t>
            </a:r>
            <a:r>
              <a:rPr lang="en-US" sz="3600" dirty="0"/>
              <a:t>with the </a:t>
            </a:r>
            <a:r>
              <a:rPr lang="en-US" sz="3600" u="sng" dirty="0"/>
              <a:t>who</a:t>
            </a:r>
            <a:r>
              <a:rPr lang="en-US" sz="3600" dirty="0"/>
              <a:t>. Who are you speaking with? What matters most to them</a:t>
            </a:r>
            <a:r>
              <a:rPr lang="en-US" sz="3600" dirty="0" smtClean="0"/>
              <a:t>?</a:t>
            </a:r>
          </a:p>
          <a:p>
            <a:pPr marL="914400" indent="-450850"/>
            <a:r>
              <a:rPr lang="en-US" sz="3600" dirty="0" smtClean="0"/>
              <a:t>Meet </a:t>
            </a:r>
            <a:r>
              <a:rPr lang="en-US" sz="3600" dirty="0"/>
              <a:t>them where they are and then follow that with the </a:t>
            </a:r>
            <a:r>
              <a:rPr lang="en-US" sz="3600" u="sng" dirty="0"/>
              <a:t>why</a:t>
            </a:r>
            <a:r>
              <a:rPr lang="en-US" sz="3600" dirty="0"/>
              <a:t>. </a:t>
            </a:r>
          </a:p>
          <a:p>
            <a:pPr marL="914400" indent="-450850"/>
            <a:r>
              <a:rPr lang="en-US" sz="3600" dirty="0" smtClean="0"/>
              <a:t>Why </a:t>
            </a:r>
            <a:r>
              <a:rPr lang="en-US" sz="3600" dirty="0"/>
              <a:t>is the change important? Why this? Why now? Then explain how all the pieces fit together.</a:t>
            </a:r>
            <a:endParaRPr lang="en-MY"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12</a:t>
            </a:fld>
            <a:endParaRPr lang="en-US" altLang="ko-KR" dirty="0"/>
          </a:p>
        </p:txBody>
      </p:sp>
      <p:cxnSp>
        <p:nvCxnSpPr>
          <p:cNvPr id="5" name="Straight Connector 4"/>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430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MY" dirty="0"/>
              <a:t>Strategies For Leading Change</a:t>
            </a:r>
          </a:p>
        </p:txBody>
      </p:sp>
      <p:sp>
        <p:nvSpPr>
          <p:cNvPr id="3" name="Content Placeholder 2"/>
          <p:cNvSpPr>
            <a:spLocks noGrp="1"/>
          </p:cNvSpPr>
          <p:nvPr>
            <p:ph idx="1"/>
          </p:nvPr>
        </p:nvSpPr>
        <p:spPr/>
        <p:txBody>
          <a:bodyPr/>
          <a:lstStyle/>
          <a:p>
            <a:pPr marL="0" indent="0">
              <a:buNone/>
            </a:pPr>
            <a:r>
              <a:rPr lang="en-MY" sz="3600" b="1" dirty="0" smtClean="0"/>
              <a:t>7. </a:t>
            </a:r>
            <a:r>
              <a:rPr lang="en-MY" sz="3600" b="1" dirty="0" smtClean="0">
                <a:solidFill>
                  <a:srgbClr val="FFFF00"/>
                </a:solidFill>
              </a:rPr>
              <a:t>Focus </a:t>
            </a:r>
            <a:r>
              <a:rPr lang="en-MY" sz="3600" b="1" dirty="0">
                <a:solidFill>
                  <a:srgbClr val="FFFF00"/>
                </a:solidFill>
              </a:rPr>
              <a:t>on building </a:t>
            </a:r>
            <a:r>
              <a:rPr lang="en-MY" sz="3600" b="1" dirty="0" smtClean="0">
                <a:solidFill>
                  <a:srgbClr val="FFFF00"/>
                </a:solidFill>
              </a:rPr>
              <a:t>trust</a:t>
            </a:r>
          </a:p>
          <a:p>
            <a:endParaRPr lang="en-MY" sz="1200" b="1" dirty="0">
              <a:solidFill>
                <a:srgbClr val="FFFF00"/>
              </a:solidFill>
            </a:endParaRPr>
          </a:p>
          <a:p>
            <a:pPr marL="463550" indent="0">
              <a:buNone/>
            </a:pPr>
            <a:r>
              <a:rPr lang="en-US" sz="3600" dirty="0"/>
              <a:t>When you are leading change, focus on building trust </a:t>
            </a:r>
            <a:r>
              <a:rPr lang="en-US" sz="3600" dirty="0" smtClean="0"/>
              <a:t>since it’s </a:t>
            </a:r>
            <a:r>
              <a:rPr lang="en-US" sz="3600" dirty="0"/>
              <a:t>the most essential element of leading successful change.</a:t>
            </a:r>
            <a:endParaRPr lang="en-MY"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13</a:t>
            </a:fld>
            <a:endParaRPr lang="en-US" altLang="ko-KR" dirty="0"/>
          </a:p>
        </p:txBody>
      </p:sp>
      <p:cxnSp>
        <p:nvCxnSpPr>
          <p:cNvPr id="5" name="Straight Connector 4"/>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4972449" y="4267200"/>
            <a:ext cx="4129528" cy="2590800"/>
          </a:xfrm>
          <a:prstGeom prst="rect">
            <a:avLst/>
          </a:prstGeom>
        </p:spPr>
      </p:pic>
    </p:spTree>
    <p:extLst>
      <p:ext uri="{BB962C8B-B14F-4D97-AF65-F5344CB8AC3E}">
        <p14:creationId xmlns:p14="http://schemas.microsoft.com/office/powerpoint/2010/main" val="3757130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MY" dirty="0" smtClean="0"/>
              <a:t>Creating a More Inclusive and Engaged </a:t>
            </a:r>
            <a:r>
              <a:rPr lang="en-MY" dirty="0"/>
              <a:t>A</a:t>
            </a:r>
            <a:r>
              <a:rPr lang="en-MY" dirty="0" smtClean="0"/>
              <a:t>pproach to Change</a:t>
            </a:r>
            <a:endParaRPr lang="en-MY" dirty="0"/>
          </a:p>
        </p:txBody>
      </p:sp>
      <p:sp>
        <p:nvSpPr>
          <p:cNvPr id="3" name="Content Placeholder 2"/>
          <p:cNvSpPr>
            <a:spLocks noGrp="1"/>
          </p:cNvSpPr>
          <p:nvPr>
            <p:ph idx="1"/>
          </p:nvPr>
        </p:nvSpPr>
        <p:spPr>
          <a:xfrm>
            <a:off x="228600" y="1341437"/>
            <a:ext cx="8686800" cy="4830763"/>
          </a:xfrm>
        </p:spPr>
        <p:txBody>
          <a:bodyPr/>
          <a:lstStyle/>
          <a:p>
            <a:r>
              <a:rPr lang="en-MY" sz="3600" dirty="0" smtClean="0"/>
              <a:t>There are benefits of ongoing engagement in change process by as many and as diverse stakeholders, as practicable</a:t>
            </a:r>
          </a:p>
          <a:p>
            <a:pPr marL="0" indent="0">
              <a:buNone/>
            </a:pPr>
            <a:r>
              <a:rPr lang="en-MY" sz="3600" dirty="0" smtClean="0"/>
              <a:t>  (</a:t>
            </a:r>
            <a:r>
              <a:rPr lang="en-MY" sz="3600" dirty="0" err="1" smtClean="0"/>
              <a:t>Devecchi</a:t>
            </a:r>
            <a:r>
              <a:rPr lang="en-MY" sz="3600" dirty="0" smtClean="0"/>
              <a:t> et al. 2018)</a:t>
            </a:r>
          </a:p>
          <a:p>
            <a:endParaRPr lang="en-MY" sz="1200" dirty="0"/>
          </a:p>
          <a:p>
            <a:r>
              <a:rPr lang="en-MY" sz="3600" dirty="0" smtClean="0"/>
              <a:t>Exploring the external context through collaborative dialogue is a very strong approach of involving people at the early stage of change.</a:t>
            </a:r>
            <a:endParaRPr lang="en-MY"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14</a:t>
            </a:fld>
            <a:endParaRPr lang="en-US" altLang="ko-KR" dirty="0"/>
          </a:p>
        </p:txBody>
      </p:sp>
      <p:cxnSp>
        <p:nvCxnSpPr>
          <p:cNvPr id="5" name="Straight Connector 4"/>
          <p:cNvCxnSpPr/>
          <p:nvPr/>
        </p:nvCxnSpPr>
        <p:spPr>
          <a:xfrm>
            <a:off x="0" y="12192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9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MY" dirty="0" smtClean="0"/>
              <a:t>Leading Transformation in Teaching and Learning</a:t>
            </a:r>
            <a:endParaRPr lang="en-MY" dirty="0"/>
          </a:p>
        </p:txBody>
      </p:sp>
      <p:sp>
        <p:nvSpPr>
          <p:cNvPr id="3" name="Content Placeholder 2"/>
          <p:cNvSpPr>
            <a:spLocks noGrp="1"/>
          </p:cNvSpPr>
          <p:nvPr>
            <p:ph idx="1"/>
          </p:nvPr>
        </p:nvSpPr>
        <p:spPr>
          <a:xfrm>
            <a:off x="228600" y="1295400"/>
            <a:ext cx="8839200" cy="4830763"/>
          </a:xfrm>
        </p:spPr>
        <p:txBody>
          <a:bodyPr/>
          <a:lstStyle/>
          <a:p>
            <a:r>
              <a:rPr lang="en-MY" sz="3600" dirty="0" smtClean="0"/>
              <a:t>Need to be deeply based, linked to values, student-</a:t>
            </a:r>
            <a:r>
              <a:rPr lang="en-MY" sz="3600" dirty="0" err="1" smtClean="0"/>
              <a:t>centered</a:t>
            </a:r>
            <a:r>
              <a:rPr lang="en-MY" sz="3600" dirty="0" smtClean="0"/>
              <a:t> and sustainable.</a:t>
            </a:r>
          </a:p>
          <a:p>
            <a:r>
              <a:rPr lang="en-MY" sz="3600" dirty="0" smtClean="0"/>
              <a:t>Learning together, challenging assumptions, being curious and creative, and going beyond self interest.</a:t>
            </a:r>
          </a:p>
          <a:p>
            <a:r>
              <a:rPr lang="en-MY" sz="3600" dirty="0" smtClean="0"/>
              <a:t>Leaders will move followers to go beyond their own self-interest for the good of their organization or society.</a:t>
            </a:r>
          </a:p>
          <a:p>
            <a:endParaRPr lang="en-MY"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15</a:t>
            </a:fld>
            <a:endParaRPr lang="en-US" altLang="ko-KR" dirty="0"/>
          </a:p>
        </p:txBody>
      </p:sp>
      <p:cxnSp>
        <p:nvCxnSpPr>
          <p:cNvPr id="5" name="Straight Connector 4"/>
          <p:cNvCxnSpPr/>
          <p:nvPr/>
        </p:nvCxnSpPr>
        <p:spPr>
          <a:xfrm>
            <a:off x="0" y="11430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286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68362"/>
          </a:xfrm>
        </p:spPr>
        <p:txBody>
          <a:bodyPr/>
          <a:lstStyle/>
          <a:p>
            <a:r>
              <a:rPr lang="en-US" dirty="0" smtClean="0"/>
              <a:t>Teach Online</a:t>
            </a:r>
            <a:endParaRPr lang="en-US"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16</a:t>
            </a:fld>
            <a:endParaRPr lang="en-US" altLang="ko-KR" dirty="0"/>
          </a:p>
        </p:txBody>
      </p:sp>
      <p:pic>
        <p:nvPicPr>
          <p:cNvPr id="2050" name="Picture 2" descr="https://adec.um.edu.my/Image/Slides/slide_599e33d469c765e89ad5c0345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67681"/>
            <a:ext cx="8229600" cy="3886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11430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586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020762"/>
          </a:xfrm>
        </p:spPr>
        <p:txBody>
          <a:bodyPr/>
          <a:lstStyle/>
          <a:p>
            <a:r>
              <a:rPr lang="en-US" dirty="0" smtClean="0"/>
              <a:t>Higher Institutions</a:t>
            </a:r>
            <a:br>
              <a:rPr lang="en-US" dirty="0" smtClean="0"/>
            </a:br>
            <a:r>
              <a:rPr lang="en-US" dirty="0" smtClean="0"/>
              <a:t>Teaching &amp; Learning</a:t>
            </a:r>
            <a:endParaRPr lang="en-US"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17</a:t>
            </a:fld>
            <a:endParaRPr lang="en-US" altLang="ko-KR" dirty="0"/>
          </a:p>
        </p:txBody>
      </p:sp>
      <p:pic>
        <p:nvPicPr>
          <p:cNvPr id="7" name="Content Placeholder 6"/>
          <p:cNvPicPr>
            <a:picLocks noGrp="1" noChangeAspect="1"/>
          </p:cNvPicPr>
          <p:nvPr>
            <p:ph idx="1"/>
          </p:nvPr>
        </p:nvPicPr>
        <p:blipFill>
          <a:blip r:embed="rId2"/>
          <a:stretch>
            <a:fillRect/>
          </a:stretch>
        </p:blipFill>
        <p:spPr>
          <a:xfrm>
            <a:off x="1066800" y="1432718"/>
            <a:ext cx="7030509" cy="5272882"/>
          </a:xfrm>
          <a:prstGeom prst="rect">
            <a:avLst/>
          </a:prstGeom>
        </p:spPr>
      </p:pic>
      <p:cxnSp>
        <p:nvCxnSpPr>
          <p:cNvPr id="5" name="Straight Connector 4"/>
          <p:cNvCxnSpPr/>
          <p:nvPr/>
        </p:nvCxnSpPr>
        <p:spPr>
          <a:xfrm>
            <a:off x="0" y="12192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44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49362"/>
          </a:xfrm>
        </p:spPr>
        <p:txBody>
          <a:bodyPr/>
          <a:lstStyle/>
          <a:p>
            <a:r>
              <a:rPr lang="en-US" sz="3600" dirty="0" smtClean="0"/>
              <a:t>The Post Covid-19 Social Distancing Pedagogical Elements</a:t>
            </a:r>
            <a:endParaRPr lang="en-US" sz="3600" dirty="0"/>
          </a:p>
        </p:txBody>
      </p:sp>
      <p:sp>
        <p:nvSpPr>
          <p:cNvPr id="3" name="Content Placeholder 2"/>
          <p:cNvSpPr>
            <a:spLocks noGrp="1"/>
          </p:cNvSpPr>
          <p:nvPr>
            <p:ph idx="1"/>
          </p:nvPr>
        </p:nvSpPr>
        <p:spPr>
          <a:xfrm>
            <a:off x="457200" y="1600200"/>
            <a:ext cx="8229600" cy="4830763"/>
          </a:xfrm>
        </p:spPr>
        <p:txBody>
          <a:bodyPr/>
          <a:lstStyle/>
          <a:p>
            <a:r>
              <a:rPr lang="en-US" sz="3600" dirty="0"/>
              <a:t>The Post Covid-19 Social Distancing pedagogical elements comprise of synchronous and asynchronous learning strategies, teaching and learning activities and </a:t>
            </a:r>
            <a:r>
              <a:rPr lang="en-US" sz="3600" dirty="0" smtClean="0"/>
              <a:t>assessments.</a:t>
            </a:r>
            <a:endParaRPr lang="en-US"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18</a:t>
            </a:fld>
            <a:endParaRPr lang="en-US" altLang="ko-KR" dirty="0"/>
          </a:p>
        </p:txBody>
      </p:sp>
      <p:cxnSp>
        <p:nvCxnSpPr>
          <p:cNvPr id="5" name="Straight Connector 4"/>
          <p:cNvCxnSpPr/>
          <p:nvPr/>
        </p:nvCxnSpPr>
        <p:spPr>
          <a:xfrm>
            <a:off x="0" y="12954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201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Synchronous L</a:t>
            </a:r>
            <a:r>
              <a:rPr lang="en-US" dirty="0" smtClean="0"/>
              <a:t>earning</a:t>
            </a:r>
            <a:endParaRPr lang="en-MY" dirty="0"/>
          </a:p>
        </p:txBody>
      </p:sp>
      <p:sp>
        <p:nvSpPr>
          <p:cNvPr id="3" name="Content Placeholder 2"/>
          <p:cNvSpPr>
            <a:spLocks noGrp="1"/>
          </p:cNvSpPr>
          <p:nvPr>
            <p:ph idx="1"/>
          </p:nvPr>
        </p:nvSpPr>
        <p:spPr>
          <a:xfrm>
            <a:off x="381000" y="1226342"/>
            <a:ext cx="8229600" cy="4830763"/>
          </a:xfrm>
        </p:spPr>
        <p:txBody>
          <a:bodyPr/>
          <a:lstStyle/>
          <a:p>
            <a:r>
              <a:rPr lang="en-US" sz="3600" dirty="0"/>
              <a:t>Synchronous learning is the kind of learning that happens in real time. This </a:t>
            </a:r>
            <a:r>
              <a:rPr lang="en-US" sz="3600" dirty="0" smtClean="0"/>
              <a:t>means the interaction with students and instructor occurs in </a:t>
            </a:r>
            <a:r>
              <a:rPr lang="en-US" sz="3600" dirty="0"/>
              <a:t>a specific virtual place, through a specific online medium, at a specific </a:t>
            </a:r>
            <a:r>
              <a:rPr lang="en-US" sz="3600" dirty="0" smtClean="0"/>
              <a:t>time.</a:t>
            </a:r>
          </a:p>
          <a:p>
            <a:r>
              <a:rPr lang="en-US" sz="3600" dirty="0" smtClean="0"/>
              <a:t>Video call (zoom, google meet, </a:t>
            </a:r>
            <a:r>
              <a:rPr lang="en-US" sz="3600" dirty="0" err="1" smtClean="0"/>
              <a:t>whatsapp</a:t>
            </a:r>
            <a:r>
              <a:rPr lang="en-US" sz="3600" dirty="0" smtClean="0"/>
              <a:t> video call, </a:t>
            </a:r>
            <a:r>
              <a:rPr lang="en-US" sz="3600" dirty="0" err="1" smtClean="0"/>
              <a:t>etc</a:t>
            </a:r>
            <a:r>
              <a:rPr lang="en-US" sz="3600" dirty="0" smtClean="0"/>
              <a:t>)</a:t>
            </a:r>
            <a:endParaRPr lang="en-MY"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19</a:t>
            </a:fld>
            <a:endParaRPr lang="en-US" altLang="ko-KR" dirty="0"/>
          </a:p>
        </p:txBody>
      </p:sp>
      <p:cxnSp>
        <p:nvCxnSpPr>
          <p:cNvPr id="5" name="Straight Connector 4"/>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715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Introduction</a:t>
            </a:r>
            <a:endParaRPr lang="en-US" dirty="0"/>
          </a:p>
        </p:txBody>
      </p:sp>
      <p:sp>
        <p:nvSpPr>
          <p:cNvPr id="3" name="Content Placeholder 2"/>
          <p:cNvSpPr>
            <a:spLocks noGrp="1"/>
          </p:cNvSpPr>
          <p:nvPr>
            <p:ph idx="1"/>
          </p:nvPr>
        </p:nvSpPr>
        <p:spPr>
          <a:xfrm>
            <a:off x="76200" y="990600"/>
            <a:ext cx="7239000" cy="5257800"/>
          </a:xfrm>
        </p:spPr>
        <p:txBody>
          <a:bodyPr/>
          <a:lstStyle/>
          <a:p>
            <a:r>
              <a:rPr lang="en-US" sz="3400" dirty="0"/>
              <a:t>The covid-19 pandemic has disrupted many aspects of our lives. </a:t>
            </a:r>
            <a:endParaRPr lang="en-US" sz="3400" dirty="0" smtClean="0"/>
          </a:p>
          <a:p>
            <a:r>
              <a:rPr lang="en-US" sz="3400" dirty="0" smtClean="0"/>
              <a:t>The </a:t>
            </a:r>
            <a:r>
              <a:rPr lang="en-US" sz="3400" dirty="0"/>
              <a:t>global lockdown of educational institutions has led to major interruptions in students’ learning; disruptions in internal assessments; </a:t>
            </a:r>
            <a:r>
              <a:rPr lang="en-US" sz="3400" dirty="0" smtClean="0"/>
              <a:t>and </a:t>
            </a:r>
            <a:r>
              <a:rPr lang="en-US" sz="3400" dirty="0"/>
              <a:t>the cancellation of public examinations or replacement by alternative assessments. </a:t>
            </a:r>
            <a:endParaRPr lang="en-US" sz="3400" dirty="0" smtClean="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2</a:t>
            </a:fld>
            <a:endParaRPr lang="en-US" altLang="ko-KR"/>
          </a:p>
        </p:txBody>
      </p:sp>
      <p:cxnSp>
        <p:nvCxnSpPr>
          <p:cNvPr id="6" name="Straight Connector 5"/>
          <p:cNvCxnSpPr/>
          <p:nvPr/>
        </p:nvCxnSpPr>
        <p:spPr>
          <a:xfrm>
            <a:off x="0" y="9144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7162800" y="3124200"/>
            <a:ext cx="2514600" cy="3712644"/>
          </a:xfrm>
          <a:prstGeom prst="rect">
            <a:avLst/>
          </a:prstGeom>
        </p:spPr>
      </p:pic>
    </p:spTree>
    <p:extLst>
      <p:ext uri="{BB962C8B-B14F-4D97-AF65-F5344CB8AC3E}">
        <p14:creationId xmlns:p14="http://schemas.microsoft.com/office/powerpoint/2010/main" val="89346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sz="4800" dirty="0" smtClean="0"/>
              <a:t>Strategies</a:t>
            </a:r>
            <a:endParaRPr lang="en-US" sz="4800" dirty="0"/>
          </a:p>
        </p:txBody>
      </p:sp>
      <p:sp>
        <p:nvSpPr>
          <p:cNvPr id="3" name="Content Placeholder 2"/>
          <p:cNvSpPr>
            <a:spLocks noGrp="1"/>
          </p:cNvSpPr>
          <p:nvPr>
            <p:ph idx="1"/>
          </p:nvPr>
        </p:nvSpPr>
        <p:spPr/>
        <p:txBody>
          <a:bodyPr/>
          <a:lstStyle/>
          <a:p>
            <a:pPr marL="0" indent="0">
              <a:buNone/>
            </a:pPr>
            <a:r>
              <a:rPr lang="en-US" sz="3600" dirty="0" smtClean="0"/>
              <a:t>May </a:t>
            </a:r>
            <a:r>
              <a:rPr lang="en-US" sz="3600" dirty="0"/>
              <a:t>include:</a:t>
            </a:r>
          </a:p>
          <a:p>
            <a:r>
              <a:rPr lang="en-US" sz="3600" dirty="0" smtClean="0"/>
              <a:t>Conduct </a:t>
            </a:r>
            <a:r>
              <a:rPr lang="en-US" sz="3600" dirty="0"/>
              <a:t>live online lectures;</a:t>
            </a:r>
          </a:p>
          <a:p>
            <a:r>
              <a:rPr lang="en-US" sz="3600" dirty="0" smtClean="0"/>
              <a:t>Invite </a:t>
            </a:r>
            <a:r>
              <a:rPr lang="en-US" sz="3600" dirty="0"/>
              <a:t>guest speaker(s) to the online session; and</a:t>
            </a:r>
          </a:p>
          <a:p>
            <a:r>
              <a:rPr lang="en-US" sz="3600" dirty="0" smtClean="0"/>
              <a:t>Conduct </a:t>
            </a:r>
            <a:r>
              <a:rPr lang="en-US" sz="3600" dirty="0"/>
              <a:t>live teaching sessions using other communication channels including </a:t>
            </a:r>
            <a:r>
              <a:rPr lang="en-US" sz="3600" dirty="0" err="1" smtClean="0"/>
              <a:t>WhatsApp</a:t>
            </a:r>
            <a:r>
              <a:rPr lang="en-US" sz="3600" dirty="0" smtClean="0"/>
              <a:t> and </a:t>
            </a:r>
            <a:r>
              <a:rPr lang="en-US" sz="3600" dirty="0"/>
              <a:t>Telegram.</a:t>
            </a:r>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20</a:t>
            </a:fld>
            <a:endParaRPr lang="en-US" altLang="ko-KR" dirty="0"/>
          </a:p>
        </p:txBody>
      </p:sp>
      <p:cxnSp>
        <p:nvCxnSpPr>
          <p:cNvPr id="5" name="Straight Connector 4"/>
          <p:cNvCxnSpPr/>
          <p:nvPr/>
        </p:nvCxnSpPr>
        <p:spPr>
          <a:xfrm>
            <a:off x="0" y="11430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653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sz="4400" dirty="0" smtClean="0"/>
              <a:t>Synchronous </a:t>
            </a:r>
            <a:r>
              <a:rPr lang="en-US" sz="4400" dirty="0"/>
              <a:t>sessions</a:t>
            </a:r>
          </a:p>
        </p:txBody>
      </p:sp>
      <p:sp>
        <p:nvSpPr>
          <p:cNvPr id="3" name="Content Placeholder 2"/>
          <p:cNvSpPr>
            <a:spLocks noGrp="1"/>
          </p:cNvSpPr>
          <p:nvPr>
            <p:ph idx="1"/>
          </p:nvPr>
        </p:nvSpPr>
        <p:spPr/>
        <p:txBody>
          <a:bodyPr/>
          <a:lstStyle/>
          <a:p>
            <a:pPr marL="0" indent="0">
              <a:buNone/>
            </a:pPr>
            <a:r>
              <a:rPr lang="en-US" dirty="0" smtClean="0"/>
              <a:t>Teaching &amp; Learning may </a:t>
            </a:r>
            <a:r>
              <a:rPr lang="en-US" dirty="0"/>
              <a:t>be flexible and can be divided </a:t>
            </a:r>
            <a:r>
              <a:rPr lang="en-US" dirty="0" smtClean="0"/>
              <a:t>into </a:t>
            </a:r>
            <a:r>
              <a:rPr lang="en-US" dirty="0"/>
              <a:t>several </a:t>
            </a:r>
            <a:r>
              <a:rPr lang="en-US" dirty="0" smtClean="0"/>
              <a:t>sections. </a:t>
            </a:r>
          </a:p>
          <a:p>
            <a:pPr marL="0" indent="0">
              <a:buNone/>
            </a:pPr>
            <a:endParaRPr lang="en-US" dirty="0" smtClean="0"/>
          </a:p>
          <a:p>
            <a:r>
              <a:rPr lang="en-US" dirty="0" smtClean="0"/>
              <a:t>For </a:t>
            </a:r>
            <a:r>
              <a:rPr lang="en-US" dirty="0"/>
              <a:t>instance, in a 3-hour class session:</a:t>
            </a:r>
          </a:p>
          <a:p>
            <a:r>
              <a:rPr lang="en-US" dirty="0" smtClean="0"/>
              <a:t>1</a:t>
            </a:r>
            <a:r>
              <a:rPr lang="en-US" baseline="30000" dirty="0" smtClean="0"/>
              <a:t>st</a:t>
            </a:r>
            <a:r>
              <a:rPr lang="en-US" dirty="0" smtClean="0"/>
              <a:t> hour </a:t>
            </a:r>
            <a:r>
              <a:rPr lang="en-US" dirty="0"/>
              <a:t>is allocated for online lecture;</a:t>
            </a:r>
          </a:p>
          <a:p>
            <a:r>
              <a:rPr lang="en-US" dirty="0" smtClean="0"/>
              <a:t> 2</a:t>
            </a:r>
            <a:r>
              <a:rPr lang="en-US" baseline="30000" dirty="0" smtClean="0"/>
              <a:t>nd</a:t>
            </a:r>
            <a:r>
              <a:rPr lang="en-US" dirty="0" smtClean="0"/>
              <a:t> hour </a:t>
            </a:r>
            <a:r>
              <a:rPr lang="en-US" dirty="0"/>
              <a:t>is dedicated for online group discussions; and</a:t>
            </a:r>
          </a:p>
          <a:p>
            <a:r>
              <a:rPr lang="en-US" dirty="0" smtClean="0"/>
              <a:t>3</a:t>
            </a:r>
            <a:r>
              <a:rPr lang="en-US" baseline="30000" dirty="0" smtClean="0"/>
              <a:t>rd</a:t>
            </a:r>
            <a:r>
              <a:rPr lang="en-US" dirty="0" smtClean="0"/>
              <a:t> hour </a:t>
            </a:r>
            <a:r>
              <a:rPr lang="en-US" dirty="0"/>
              <a:t>is for online group presentations.</a:t>
            </a:r>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21</a:t>
            </a:fld>
            <a:endParaRPr lang="en-US" altLang="ko-KR" dirty="0"/>
          </a:p>
        </p:txBody>
      </p:sp>
      <p:cxnSp>
        <p:nvCxnSpPr>
          <p:cNvPr id="5" name="Straight Connector 4"/>
          <p:cNvCxnSpPr/>
          <p:nvPr/>
        </p:nvCxnSpPr>
        <p:spPr>
          <a:xfrm>
            <a:off x="0" y="11430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637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Asynchronous </a:t>
            </a:r>
            <a:r>
              <a:rPr lang="en-US" dirty="0" smtClean="0"/>
              <a:t>Learning</a:t>
            </a:r>
            <a:endParaRPr lang="en-MY" dirty="0"/>
          </a:p>
        </p:txBody>
      </p:sp>
      <p:sp>
        <p:nvSpPr>
          <p:cNvPr id="3" name="Content Placeholder 2"/>
          <p:cNvSpPr>
            <a:spLocks noGrp="1"/>
          </p:cNvSpPr>
          <p:nvPr>
            <p:ph idx="1"/>
          </p:nvPr>
        </p:nvSpPr>
        <p:spPr>
          <a:xfrm>
            <a:off x="0" y="1112837"/>
            <a:ext cx="9144000" cy="4830763"/>
          </a:xfrm>
        </p:spPr>
        <p:txBody>
          <a:bodyPr/>
          <a:lstStyle/>
          <a:p>
            <a:r>
              <a:rPr lang="en-US" sz="3600" dirty="0"/>
              <a:t>Asynchronous learning happens on your schedule. </a:t>
            </a:r>
            <a:r>
              <a:rPr lang="en-US" sz="3600" dirty="0" smtClean="0"/>
              <a:t>While your instructor provides </a:t>
            </a:r>
            <a:r>
              <a:rPr lang="en-US" sz="3600" dirty="0"/>
              <a:t>materials for reading, lectures for viewing, assignments for completing, and exams for evaluation, you have the ability to access and satisfy these requirements within a flexible time frame. </a:t>
            </a:r>
            <a:endParaRPr lang="en-US" sz="3600" dirty="0" smtClean="0"/>
          </a:p>
          <a:p>
            <a:r>
              <a:rPr lang="en-US" sz="3600" dirty="0"/>
              <a:t>R</a:t>
            </a:r>
            <a:r>
              <a:rPr lang="en-US" sz="3600" dirty="0" smtClean="0"/>
              <a:t>ecorded lecturers can be uploaded so that students can view at their own time</a:t>
            </a:r>
          </a:p>
          <a:p>
            <a:endParaRPr lang="en-MY"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22</a:t>
            </a:fld>
            <a:endParaRPr lang="en-US" altLang="ko-KR" dirty="0"/>
          </a:p>
        </p:txBody>
      </p:sp>
      <p:cxnSp>
        <p:nvCxnSpPr>
          <p:cNvPr id="5" name="Straight Connector 4"/>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104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Alternative Assessment</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Online Quiz.</a:t>
            </a:r>
          </a:p>
          <a:p>
            <a:r>
              <a:rPr lang="en-US" dirty="0" smtClean="0"/>
              <a:t>Online forums.</a:t>
            </a:r>
          </a:p>
          <a:p>
            <a:r>
              <a:rPr lang="en-US" dirty="0" smtClean="0"/>
              <a:t>Take home exams</a:t>
            </a:r>
          </a:p>
          <a:p>
            <a:r>
              <a:rPr lang="en-US" dirty="0" smtClean="0"/>
              <a:t>Recorded video presentations</a:t>
            </a:r>
            <a:r>
              <a:rPr lang="en-US" dirty="0"/>
              <a:t> </a:t>
            </a:r>
            <a:r>
              <a:rPr lang="en-US" dirty="0" smtClean="0"/>
              <a:t>posted in </a:t>
            </a:r>
            <a:r>
              <a:rPr lang="en-US" dirty="0" err="1" smtClean="0"/>
              <a:t>youtube</a:t>
            </a:r>
            <a:endParaRPr lang="en-US"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23</a:t>
            </a:fld>
            <a:endParaRPr lang="en-US" altLang="ko-KR" dirty="0"/>
          </a:p>
        </p:txBody>
      </p:sp>
      <p:cxnSp>
        <p:nvCxnSpPr>
          <p:cNvPr id="5" name="Straight Connector 4"/>
          <p:cNvCxnSpPr/>
          <p:nvPr/>
        </p:nvCxnSpPr>
        <p:spPr>
          <a:xfrm>
            <a:off x="0" y="11430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085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Students Assessments</a:t>
            </a:r>
            <a:endParaRPr lang="en-US"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24</a:t>
            </a:fld>
            <a:endParaRPr lang="en-US" altLang="ko-KR" dirty="0"/>
          </a:p>
        </p:txBody>
      </p:sp>
      <p:cxnSp>
        <p:nvCxnSpPr>
          <p:cNvPr id="5" name="Straight Connector 4"/>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95300" y="6333825"/>
            <a:ext cx="8153400" cy="369332"/>
          </a:xfrm>
          <a:prstGeom prst="rect">
            <a:avLst/>
          </a:prstGeom>
          <a:solidFill>
            <a:srgbClr val="FFFF99"/>
          </a:solidFill>
        </p:spPr>
        <p:txBody>
          <a:bodyPr wrap="square">
            <a:spAutoFit/>
          </a:bodyPr>
          <a:lstStyle/>
          <a:p>
            <a:r>
              <a:rPr lang="en-US" b="1" dirty="0">
                <a:solidFill>
                  <a:srgbClr val="FF0000"/>
                </a:solidFill>
                <a:hlinkClick r:id="rId2"/>
              </a:rPr>
              <a:t>https://www.youtube.com/watch?v=8epjYmIHAdo&amp;feature=youtu.be</a:t>
            </a:r>
            <a:endParaRPr lang="en-US" b="1"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55" y="1219200"/>
            <a:ext cx="445651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19812"/>
            <a:ext cx="5981012" cy="337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119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362"/>
          </a:xfrm>
        </p:spPr>
        <p:txBody>
          <a:bodyPr/>
          <a:lstStyle/>
          <a:p>
            <a:r>
              <a:rPr lang="en-MY" sz="3600" dirty="0" smtClean="0"/>
              <a:t> </a:t>
            </a:r>
            <a:r>
              <a:rPr lang="en-MY" sz="3600" dirty="0"/>
              <a:t>PhD Students’ Supervision D</a:t>
            </a:r>
            <a:r>
              <a:rPr lang="en-MY" sz="3600" dirty="0" smtClean="0"/>
              <a:t>uring </a:t>
            </a:r>
            <a:r>
              <a:rPr lang="en-MY" sz="3600" dirty="0"/>
              <a:t>Movement Control Order (MCO) and Post Covid-19 </a:t>
            </a:r>
            <a:r>
              <a:rPr lang="en-MY" sz="3600" dirty="0" smtClean="0"/>
              <a:t>Period</a:t>
            </a:r>
            <a:endParaRPr lang="en-US"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25</a:t>
            </a:fld>
            <a:endParaRPr lang="en-US" altLang="ko-KR" dirty="0"/>
          </a:p>
        </p:txBody>
      </p:sp>
      <p:pic>
        <p:nvPicPr>
          <p:cNvPr id="5" name="Content Placeholder 4" descr="C:\Users\Hailan_2\Downloads\687eca5b-bda7-4524-aa9c-2cac03a2d67c (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0"/>
            <a:ext cx="4977245" cy="4114800"/>
          </a:xfrm>
          <a:prstGeom prst="rect">
            <a:avLst/>
          </a:prstGeom>
          <a:noFill/>
          <a:ln>
            <a:noFill/>
          </a:ln>
        </p:spPr>
      </p:pic>
      <p:pic>
        <p:nvPicPr>
          <p:cNvPr id="6" name="Picture 5" descr="C:\Users\Hailan_2\Downloads\18d05155-7324-46ae-a2bb-a220d0e4b66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76400"/>
            <a:ext cx="2665909" cy="3172581"/>
          </a:xfrm>
          <a:prstGeom prst="rect">
            <a:avLst/>
          </a:prstGeom>
          <a:noFill/>
          <a:ln>
            <a:noFill/>
          </a:ln>
        </p:spPr>
      </p:pic>
      <p:sp>
        <p:nvSpPr>
          <p:cNvPr id="7" name="AutoShape 2" descr="blob:https://web.whatsapp.com/50a6188a-de98-422b-93b8-b00e2e854cd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blob:https://web.whatsapp.com/50a6188a-de98-422b-93b8-b00e2e854cdd"/>
          <p:cNvSpPr>
            <a:spLocks noChangeAspect="1" noChangeArrowheads="1"/>
          </p:cNvSpPr>
          <p:nvPr/>
        </p:nvSpPr>
        <p:spPr bwMode="auto">
          <a:xfrm>
            <a:off x="304800" y="7937"/>
            <a:ext cx="307975" cy="307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stretch>
            <a:fillRect/>
          </a:stretch>
        </p:blipFill>
        <p:spPr>
          <a:xfrm>
            <a:off x="5410200" y="4648200"/>
            <a:ext cx="2466286" cy="2200847"/>
          </a:xfrm>
          <a:prstGeom prst="rect">
            <a:avLst/>
          </a:prstGeom>
        </p:spPr>
      </p:pic>
      <p:cxnSp>
        <p:nvCxnSpPr>
          <p:cNvPr id="9" name="Straight Connector 8"/>
          <p:cNvCxnSpPr/>
          <p:nvPr/>
        </p:nvCxnSpPr>
        <p:spPr>
          <a:xfrm>
            <a:off x="0" y="16764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725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Online </a:t>
            </a:r>
            <a:r>
              <a:rPr lang="en-US" dirty="0" smtClean="0"/>
              <a:t>Students’ Orientation</a:t>
            </a:r>
            <a:endParaRPr lang="en-US"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26</a:t>
            </a:fld>
            <a:endParaRPr lang="en-US" altLang="ko-KR" dirty="0"/>
          </a:p>
        </p:txBody>
      </p:sp>
      <p:cxnSp>
        <p:nvCxnSpPr>
          <p:cNvPr id="5" name="Straight Connector 4"/>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3" name="Picture 2" descr="C:\Users\user\Downloads\Orientation of nw stud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23950"/>
            <a:ext cx="7543800"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871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68362"/>
          </a:xfrm>
        </p:spPr>
        <p:txBody>
          <a:bodyPr/>
          <a:lstStyle/>
          <a:p>
            <a:r>
              <a:rPr lang="en-MY" sz="3600" dirty="0" smtClean="0"/>
              <a:t>Research on Social Distancing Pedagogy for Post Covid-19 Pandemic Teaching and Learning</a:t>
            </a:r>
            <a:br>
              <a:rPr lang="en-MY" sz="3600" dirty="0" smtClean="0"/>
            </a:br>
            <a:endParaRPr lang="en-US"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27</a:t>
            </a:fld>
            <a:endParaRPr lang="en-US" altLang="ko-KR" dirty="0"/>
          </a:p>
        </p:txBody>
      </p:sp>
      <p:pic>
        <p:nvPicPr>
          <p:cNvPr id="5" name="Content Placeholder 4" descr="D:\document\NUTP\8c508bdf-549c-414f-97c9-04c1ee942ff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239000" cy="5181601"/>
          </a:xfrm>
          <a:prstGeom prst="rect">
            <a:avLst/>
          </a:prstGeom>
          <a:noFill/>
          <a:ln>
            <a:noFill/>
          </a:ln>
        </p:spPr>
      </p:pic>
      <p:cxnSp>
        <p:nvCxnSpPr>
          <p:cNvPr id="6" name="Straight Connector 5"/>
          <p:cNvCxnSpPr/>
          <p:nvPr/>
        </p:nvCxnSpPr>
        <p:spPr>
          <a:xfrm>
            <a:off x="0" y="16002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951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68362"/>
          </a:xfrm>
        </p:spPr>
        <p:txBody>
          <a:bodyPr/>
          <a:lstStyle/>
          <a:p>
            <a:r>
              <a:rPr lang="en-MY" sz="3600" dirty="0" smtClean="0"/>
              <a:t>Faculty – Student Discussion </a:t>
            </a:r>
            <a:endParaRPr lang="en-US"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28</a:t>
            </a:fld>
            <a:endParaRPr lang="en-US" altLang="ko-KR" dirty="0"/>
          </a:p>
        </p:txBody>
      </p:sp>
      <p:cxnSp>
        <p:nvCxnSpPr>
          <p:cNvPr id="6" name="Straight Connector 5"/>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AutoShape 2" descr="blob:https://web.whatsapp.com/432ddb69-6585-4308-b37f-8619030b465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blob:https://web.whatsapp.com/432ddb69-6585-4308-b37f-8619030b465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143000"/>
            <a:ext cx="752475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940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Guidelines for Research</a:t>
            </a:r>
            <a:endParaRPr lang="en-US" dirty="0"/>
          </a:p>
        </p:txBody>
      </p:sp>
      <p:sp>
        <p:nvSpPr>
          <p:cNvPr id="3" name="Content Placeholder 2"/>
          <p:cNvSpPr>
            <a:spLocks noGrp="1"/>
          </p:cNvSpPr>
          <p:nvPr>
            <p:ph idx="1"/>
          </p:nvPr>
        </p:nvSpPr>
        <p:spPr/>
        <p:txBody>
          <a:bodyPr/>
          <a:lstStyle/>
          <a:p>
            <a:r>
              <a:rPr lang="en-US" dirty="0" smtClean="0"/>
              <a:t>No travelling is allowed to red zones</a:t>
            </a:r>
          </a:p>
          <a:p>
            <a:r>
              <a:rPr lang="en-US" dirty="0" smtClean="0"/>
              <a:t>Online interview and forum are encouraged</a:t>
            </a:r>
          </a:p>
          <a:p>
            <a:r>
              <a:rPr lang="en-US" dirty="0" smtClean="0"/>
              <a:t>Online questionnaires are encouraged</a:t>
            </a:r>
          </a:p>
          <a:p>
            <a:r>
              <a:rPr lang="en-US" dirty="0" smtClean="0"/>
              <a:t>Research presentation through online platform</a:t>
            </a:r>
          </a:p>
          <a:p>
            <a:r>
              <a:rPr lang="en-US" dirty="0" smtClean="0"/>
              <a:t>Ethical procedures need to be complied</a:t>
            </a:r>
          </a:p>
          <a:p>
            <a:endParaRPr lang="en-US"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29</a:t>
            </a:fld>
            <a:endParaRPr lang="en-US" altLang="ko-KR" dirty="0"/>
          </a:p>
        </p:txBody>
      </p:sp>
      <p:cxnSp>
        <p:nvCxnSpPr>
          <p:cNvPr id="5" name="Straight Connector 4"/>
          <p:cNvCxnSpPr/>
          <p:nvPr/>
        </p:nvCxnSpPr>
        <p:spPr>
          <a:xfrm>
            <a:off x="0" y="11430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824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Introduction</a:t>
            </a:r>
          </a:p>
        </p:txBody>
      </p:sp>
      <p:sp>
        <p:nvSpPr>
          <p:cNvPr id="3" name="Content Placeholder 2"/>
          <p:cNvSpPr>
            <a:spLocks noGrp="1"/>
          </p:cNvSpPr>
          <p:nvPr>
            <p:ph idx="1"/>
          </p:nvPr>
        </p:nvSpPr>
        <p:spPr>
          <a:xfrm>
            <a:off x="304800" y="1143000"/>
            <a:ext cx="6096000" cy="4830763"/>
          </a:xfrm>
        </p:spPr>
        <p:txBody>
          <a:bodyPr/>
          <a:lstStyle/>
          <a:p>
            <a:r>
              <a:rPr lang="en-US" sz="3600" dirty="0"/>
              <a:t>However, Covid-19 has become the catalyst for educational change. </a:t>
            </a:r>
            <a:endParaRPr lang="en-US" sz="3600" dirty="0" smtClean="0"/>
          </a:p>
          <a:p>
            <a:r>
              <a:rPr lang="en-US" sz="3600" dirty="0" smtClean="0"/>
              <a:t>Many </a:t>
            </a:r>
            <a:r>
              <a:rPr lang="en-US" sz="3600" dirty="0"/>
              <a:t>governments in the world have implemented various strategies to ensure that teaching and learning continues regardless of this pandemic</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3</a:t>
            </a:fld>
            <a:endParaRPr lang="en-US" altLang="ko-KR"/>
          </a:p>
        </p:txBody>
      </p:sp>
      <p:pic>
        <p:nvPicPr>
          <p:cNvPr id="5" name="Picture 4"/>
          <p:cNvPicPr>
            <a:picLocks noChangeAspect="1"/>
          </p:cNvPicPr>
          <p:nvPr/>
        </p:nvPicPr>
        <p:blipFill>
          <a:blip r:embed="rId2"/>
          <a:stretch>
            <a:fillRect/>
          </a:stretch>
        </p:blipFill>
        <p:spPr>
          <a:xfrm>
            <a:off x="5943600" y="2499011"/>
            <a:ext cx="3193810" cy="4130389"/>
          </a:xfrm>
          <a:prstGeom prst="rect">
            <a:avLst/>
          </a:prstGeom>
        </p:spPr>
      </p:pic>
      <p:cxnSp>
        <p:nvCxnSpPr>
          <p:cNvPr id="6" name="Straight Connector 5"/>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080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Institutional Initiatives</a:t>
            </a:r>
            <a:endParaRPr lang="en-US" dirty="0"/>
          </a:p>
        </p:txBody>
      </p:sp>
      <p:sp>
        <p:nvSpPr>
          <p:cNvPr id="3" name="Content Placeholder 2"/>
          <p:cNvSpPr>
            <a:spLocks noGrp="1"/>
          </p:cNvSpPr>
          <p:nvPr>
            <p:ph idx="1"/>
          </p:nvPr>
        </p:nvSpPr>
        <p:spPr/>
        <p:txBody>
          <a:bodyPr/>
          <a:lstStyle/>
          <a:p>
            <a:r>
              <a:rPr lang="en-US" dirty="0" smtClean="0"/>
              <a:t>Students from lower socio-economic background are provided internet and data plan so that they have access to internet.</a:t>
            </a:r>
          </a:p>
          <a:p>
            <a:r>
              <a:rPr lang="en-US" dirty="0" smtClean="0"/>
              <a:t>Those without conducive learning environment are given priority to return to hostels and they are placed in the hostels following all the standard operating procedures.</a:t>
            </a:r>
            <a:endParaRPr lang="en-US"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30</a:t>
            </a:fld>
            <a:endParaRPr lang="en-US" altLang="ko-KR" dirty="0"/>
          </a:p>
        </p:txBody>
      </p:sp>
      <p:cxnSp>
        <p:nvCxnSpPr>
          <p:cNvPr id="5" name="Straight Connector 4"/>
          <p:cNvCxnSpPr/>
          <p:nvPr/>
        </p:nvCxnSpPr>
        <p:spPr>
          <a:xfrm>
            <a:off x="0" y="11430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625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Institutional Initiatives</a:t>
            </a:r>
            <a:endParaRPr lang="en-US" dirty="0"/>
          </a:p>
        </p:txBody>
      </p:sp>
      <p:sp>
        <p:nvSpPr>
          <p:cNvPr id="3" name="Content Placeholder 2"/>
          <p:cNvSpPr>
            <a:spLocks noGrp="1"/>
          </p:cNvSpPr>
          <p:nvPr>
            <p:ph idx="1"/>
          </p:nvPr>
        </p:nvSpPr>
        <p:spPr/>
        <p:txBody>
          <a:bodyPr/>
          <a:lstStyle/>
          <a:p>
            <a:r>
              <a:rPr lang="en-US" dirty="0" smtClean="0"/>
              <a:t>It is important for management to realize not all staff have all the necessary devices and facilities to work from home</a:t>
            </a:r>
          </a:p>
          <a:p>
            <a:r>
              <a:rPr lang="en-US" dirty="0" smtClean="0"/>
              <a:t>Each department was asked to identify staff who do not have internet facilities or laptop at home</a:t>
            </a:r>
          </a:p>
          <a:p>
            <a:r>
              <a:rPr lang="en-US" dirty="0" smtClean="0"/>
              <a:t>They can borrow laptops from institutions when they work from home</a:t>
            </a:r>
          </a:p>
          <a:p>
            <a:r>
              <a:rPr lang="en-US" dirty="0" smtClean="0"/>
              <a:t>Management allows only 30 percent of the staff to come if urgent necessity arise</a:t>
            </a:r>
            <a:endParaRPr lang="en-US"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31</a:t>
            </a:fld>
            <a:endParaRPr lang="en-US" altLang="ko-KR" dirty="0"/>
          </a:p>
        </p:txBody>
      </p:sp>
      <p:cxnSp>
        <p:nvCxnSpPr>
          <p:cNvPr id="5" name="Straight Connector 4"/>
          <p:cNvCxnSpPr/>
          <p:nvPr/>
        </p:nvCxnSpPr>
        <p:spPr>
          <a:xfrm>
            <a:off x="0" y="11430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526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MY" dirty="0" smtClean="0"/>
              <a:t>Way Forward</a:t>
            </a:r>
            <a:endParaRPr lang="en-MY"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32</a:t>
            </a:fld>
            <a:endParaRPr lang="en-US" altLang="ko-KR" dirty="0"/>
          </a:p>
        </p:txBody>
      </p:sp>
      <p:cxnSp>
        <p:nvCxnSpPr>
          <p:cNvPr id="5" name="Straight Connector 4"/>
          <p:cNvCxnSpPr/>
          <p:nvPr/>
        </p:nvCxnSpPr>
        <p:spPr>
          <a:xfrm>
            <a:off x="0" y="9144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 y="1066800"/>
            <a:ext cx="8991600" cy="6370975"/>
          </a:xfrm>
          <a:prstGeom prst="rect">
            <a:avLst/>
          </a:prstGeom>
        </p:spPr>
        <p:txBody>
          <a:bodyPr wrap="square">
            <a:spAutoFit/>
          </a:bodyPr>
          <a:lstStyle/>
          <a:p>
            <a:pPr marL="341313" indent="-341313">
              <a:buFont typeface="Arial" pitchFamily="34" charset="0"/>
              <a:buChar char="•"/>
            </a:pPr>
            <a:r>
              <a:rPr lang="en-US" sz="3600" dirty="0" smtClean="0"/>
              <a:t>Provide </a:t>
            </a:r>
            <a:r>
              <a:rPr lang="en-US" sz="3600" dirty="0"/>
              <a:t>insights to policymakers on the readiness of our students, teachers and parents to </a:t>
            </a:r>
            <a:r>
              <a:rPr lang="en-US" sz="3600" dirty="0" smtClean="0"/>
              <a:t>change.</a:t>
            </a:r>
          </a:p>
          <a:p>
            <a:pPr marL="341313" indent="-341313">
              <a:buFont typeface="Arial" pitchFamily="34" charset="0"/>
              <a:buChar char="•"/>
            </a:pPr>
            <a:endParaRPr lang="en-US" sz="1200" dirty="0" smtClean="0"/>
          </a:p>
          <a:p>
            <a:pPr marL="341313" indent="-341313">
              <a:buFont typeface="Arial" pitchFamily="34" charset="0"/>
              <a:buChar char="•"/>
            </a:pPr>
            <a:r>
              <a:rPr lang="en-US" sz="3600" dirty="0" smtClean="0"/>
              <a:t>Our </a:t>
            </a:r>
            <a:r>
              <a:rPr lang="en-US" sz="3600" dirty="0"/>
              <a:t>limited resources to enable teaching and </a:t>
            </a:r>
            <a:r>
              <a:rPr lang="en-US" sz="3600" dirty="0" smtClean="0"/>
              <a:t>learning.</a:t>
            </a:r>
          </a:p>
          <a:p>
            <a:pPr marL="341313" indent="-341313">
              <a:buFont typeface="Arial" pitchFamily="34" charset="0"/>
              <a:buChar char="•"/>
            </a:pPr>
            <a:endParaRPr lang="en-US" sz="1200" dirty="0" smtClean="0"/>
          </a:p>
          <a:p>
            <a:pPr marL="341313" indent="-341313">
              <a:buFont typeface="Arial" pitchFamily="34" charset="0"/>
              <a:buChar char="•"/>
            </a:pPr>
            <a:r>
              <a:rPr lang="en-US" sz="3600" dirty="0" smtClean="0"/>
              <a:t>Professional </a:t>
            </a:r>
            <a:r>
              <a:rPr lang="en-US" sz="3600" dirty="0"/>
              <a:t>development for </a:t>
            </a:r>
            <a:r>
              <a:rPr lang="en-US" sz="3600" dirty="0" smtClean="0"/>
              <a:t>academicians is essential.</a:t>
            </a:r>
          </a:p>
          <a:p>
            <a:pPr marL="341313" indent="-341313">
              <a:buFont typeface="Arial" pitchFamily="34" charset="0"/>
              <a:buChar char="•"/>
            </a:pPr>
            <a:endParaRPr lang="en-US" sz="1200" dirty="0" smtClean="0"/>
          </a:p>
          <a:p>
            <a:pPr marL="341313" indent="-341313">
              <a:buFont typeface="Arial" pitchFamily="34" charset="0"/>
              <a:buChar char="•"/>
            </a:pPr>
            <a:r>
              <a:rPr lang="en-US" sz="3600" dirty="0" smtClean="0"/>
              <a:t>Innovative </a:t>
            </a:r>
            <a:r>
              <a:rPr lang="en-US" sz="3600" dirty="0"/>
              <a:t>ways of teaching and </a:t>
            </a:r>
            <a:r>
              <a:rPr lang="en-US" sz="3600" dirty="0" smtClean="0"/>
              <a:t>learning.</a:t>
            </a:r>
          </a:p>
          <a:p>
            <a:pPr marL="341313" indent="-341313">
              <a:buFont typeface="Arial" pitchFamily="34" charset="0"/>
              <a:buChar char="•"/>
            </a:pPr>
            <a:endParaRPr lang="en-US" sz="1200" dirty="0" smtClean="0"/>
          </a:p>
          <a:p>
            <a:pPr marL="341313" indent="-341313">
              <a:buFont typeface="Arial" pitchFamily="34" charset="0"/>
              <a:buChar char="•"/>
            </a:pPr>
            <a:r>
              <a:rPr lang="en-US" sz="3600" dirty="0" smtClean="0"/>
              <a:t>Smart </a:t>
            </a:r>
            <a:r>
              <a:rPr lang="en-US" sz="3600" dirty="0"/>
              <a:t>partnerships </a:t>
            </a:r>
            <a:r>
              <a:rPr lang="en-US" sz="3600" dirty="0" smtClean="0"/>
              <a:t>with </a:t>
            </a:r>
            <a:r>
              <a:rPr lang="en-US" sz="3600" dirty="0"/>
              <a:t>diverse </a:t>
            </a:r>
            <a:r>
              <a:rPr lang="en-US" sz="3600" dirty="0" err="1" smtClean="0"/>
              <a:t>ststakeholders</a:t>
            </a:r>
            <a:r>
              <a:rPr lang="en-US" sz="3600" dirty="0" smtClean="0"/>
              <a:t>.</a:t>
            </a:r>
            <a:endParaRPr lang="en-US" sz="3600" dirty="0"/>
          </a:p>
        </p:txBody>
      </p:sp>
    </p:spTree>
    <p:extLst>
      <p:ext uri="{BB962C8B-B14F-4D97-AF65-F5344CB8AC3E}">
        <p14:creationId xmlns:p14="http://schemas.microsoft.com/office/powerpoint/2010/main" val="1113301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868362"/>
          </a:xfrm>
        </p:spPr>
        <p:txBody>
          <a:bodyPr/>
          <a:lstStyle/>
          <a:p>
            <a:r>
              <a:rPr lang="en-US" sz="8000" dirty="0" smtClean="0">
                <a:solidFill>
                  <a:srgbClr val="FF0000"/>
                </a:solidFill>
              </a:rPr>
              <a:t>T</a:t>
            </a:r>
            <a:r>
              <a:rPr lang="en-US" sz="8000" dirty="0" smtClean="0"/>
              <a:t>H</a:t>
            </a:r>
            <a:r>
              <a:rPr lang="en-US" sz="8000" dirty="0" smtClean="0">
                <a:solidFill>
                  <a:srgbClr val="FF66FF"/>
                </a:solidFill>
              </a:rPr>
              <a:t>A</a:t>
            </a:r>
            <a:r>
              <a:rPr lang="en-US" sz="8000" dirty="0" smtClean="0"/>
              <a:t>N</a:t>
            </a:r>
            <a:r>
              <a:rPr lang="en-US" sz="8000" dirty="0" smtClean="0">
                <a:solidFill>
                  <a:srgbClr val="00CC66"/>
                </a:solidFill>
              </a:rPr>
              <a:t>K</a:t>
            </a:r>
            <a:r>
              <a:rPr lang="en-US" sz="8000" dirty="0" smtClean="0"/>
              <a:t> </a:t>
            </a:r>
            <a:r>
              <a:rPr lang="en-US" sz="8000" dirty="0" smtClean="0">
                <a:solidFill>
                  <a:srgbClr val="FFC000"/>
                </a:solidFill>
              </a:rPr>
              <a:t>Y</a:t>
            </a:r>
            <a:r>
              <a:rPr lang="en-US" sz="8000" dirty="0" smtClean="0">
                <a:solidFill>
                  <a:srgbClr val="FF0000"/>
                </a:solidFill>
              </a:rPr>
              <a:t>O</a:t>
            </a:r>
            <a:r>
              <a:rPr lang="en-US" sz="8000" dirty="0" smtClean="0"/>
              <a:t>U</a:t>
            </a:r>
            <a:endParaRPr lang="en-US" sz="80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33</a:t>
            </a:fld>
            <a:endParaRPr lang="en-US" altLang="ko-KR" dirty="0"/>
          </a:p>
        </p:txBody>
      </p:sp>
      <p:pic>
        <p:nvPicPr>
          <p:cNvPr id="5" name="Picture 2" descr="Image result for malaysian fem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6096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47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The New Norms</a:t>
            </a:r>
            <a:endParaRPr lang="en-US" dirty="0"/>
          </a:p>
        </p:txBody>
      </p:sp>
      <p:sp>
        <p:nvSpPr>
          <p:cNvPr id="3" name="Content Placeholder 2"/>
          <p:cNvSpPr>
            <a:spLocks noGrp="1"/>
          </p:cNvSpPr>
          <p:nvPr>
            <p:ph idx="1"/>
          </p:nvPr>
        </p:nvSpPr>
        <p:spPr>
          <a:xfrm>
            <a:off x="457200" y="1143000"/>
            <a:ext cx="8229600" cy="4830763"/>
          </a:xfrm>
        </p:spPr>
        <p:txBody>
          <a:bodyPr/>
          <a:lstStyle/>
          <a:p>
            <a:r>
              <a:rPr lang="en-US" sz="3600" dirty="0"/>
              <a:t>Covid-19 has provided the opportunity for innovative ways of teaching and learning both at the school level and higher institution level. </a:t>
            </a:r>
            <a:endParaRPr lang="en-US" sz="3600" dirty="0" smtClean="0"/>
          </a:p>
          <a:p>
            <a:r>
              <a:rPr lang="en-US" sz="3600" dirty="0" smtClean="0"/>
              <a:t>Educators </a:t>
            </a:r>
            <a:r>
              <a:rPr lang="en-US" sz="3600" dirty="0"/>
              <a:t>around the globe are being compelled to suddenly harness and utilize the available and appropriate technological tools to create content for remote </a:t>
            </a:r>
            <a:r>
              <a:rPr lang="en-US" sz="3600" dirty="0" smtClean="0"/>
              <a:t>learning.</a:t>
            </a:r>
            <a:endParaRPr lang="en-US"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4</a:t>
            </a:fld>
            <a:endParaRPr lang="en-US" altLang="ko-KR" dirty="0"/>
          </a:p>
        </p:txBody>
      </p:sp>
      <p:cxnSp>
        <p:nvCxnSpPr>
          <p:cNvPr id="5" name="Straight Connector 4"/>
          <p:cNvCxnSpPr/>
          <p:nvPr/>
        </p:nvCxnSpPr>
        <p:spPr>
          <a:xfrm>
            <a:off x="0" y="9144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474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lstStyle/>
          <a:p>
            <a:r>
              <a:rPr lang="en-US" dirty="0" smtClean="0"/>
              <a:t>Leading Transformational Change</a:t>
            </a:r>
            <a:endParaRPr lang="en-US" dirty="0"/>
          </a:p>
        </p:txBody>
      </p:sp>
      <p:sp>
        <p:nvSpPr>
          <p:cNvPr id="3" name="Content Placeholder 2"/>
          <p:cNvSpPr>
            <a:spLocks noGrp="1"/>
          </p:cNvSpPr>
          <p:nvPr>
            <p:ph idx="1"/>
          </p:nvPr>
        </p:nvSpPr>
        <p:spPr>
          <a:xfrm>
            <a:off x="228600" y="1112837"/>
            <a:ext cx="8686800" cy="4830763"/>
          </a:xfrm>
        </p:spPr>
        <p:txBody>
          <a:bodyPr/>
          <a:lstStyle/>
          <a:p>
            <a:r>
              <a:rPr lang="en-US" sz="3600" dirty="0"/>
              <a:t>Educators are leading transformational change by attempting things differently and employing greater flexibility resulting in potential benefits in accessibility to education. </a:t>
            </a:r>
            <a:endParaRPr lang="en-US" sz="3600" dirty="0" smtClean="0"/>
          </a:p>
          <a:p>
            <a:r>
              <a:rPr lang="en-US" sz="3600" dirty="0" smtClean="0"/>
              <a:t>Malaysia </a:t>
            </a:r>
            <a:r>
              <a:rPr lang="en-US" sz="3600" dirty="0"/>
              <a:t>provides an interesting example of how educational leaders address this transformational change through strategic planning and implementation measures. </a:t>
            </a:r>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5</a:t>
            </a:fld>
            <a:endParaRPr lang="en-US" altLang="ko-KR" dirty="0"/>
          </a:p>
        </p:txBody>
      </p:sp>
      <p:cxnSp>
        <p:nvCxnSpPr>
          <p:cNvPr id="5" name="Straight Connector 4"/>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595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MY" dirty="0" smtClean="0"/>
              <a:t>Leading Change</a:t>
            </a:r>
            <a:endParaRPr lang="en-MY" dirty="0"/>
          </a:p>
        </p:txBody>
      </p:sp>
      <p:sp>
        <p:nvSpPr>
          <p:cNvPr id="3" name="Content Placeholder 2"/>
          <p:cNvSpPr>
            <a:spLocks noGrp="1"/>
          </p:cNvSpPr>
          <p:nvPr>
            <p:ph idx="1"/>
          </p:nvPr>
        </p:nvSpPr>
        <p:spPr>
          <a:xfrm>
            <a:off x="457200" y="1219200"/>
            <a:ext cx="8229600" cy="4830763"/>
          </a:xfrm>
        </p:spPr>
        <p:txBody>
          <a:bodyPr/>
          <a:lstStyle/>
          <a:p>
            <a:r>
              <a:rPr lang="en-US" sz="3600" dirty="0"/>
              <a:t>Leading change sees change as an opportunity, not a problem, challenges the system when change is needed, thrives in ambiguous situations, encourages creativity and innovation in others, effectively translates creative ideas into business </a:t>
            </a:r>
            <a:r>
              <a:rPr lang="en-US" sz="3600" dirty="0" smtClean="0"/>
              <a:t>results.</a:t>
            </a:r>
            <a:endParaRPr lang="en-MY"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6</a:t>
            </a:fld>
            <a:endParaRPr lang="en-US" altLang="ko-KR" dirty="0"/>
          </a:p>
        </p:txBody>
      </p:sp>
      <p:cxnSp>
        <p:nvCxnSpPr>
          <p:cNvPr id="5" name="Straight Connector 4"/>
          <p:cNvCxnSpPr/>
          <p:nvPr/>
        </p:nvCxnSpPr>
        <p:spPr>
          <a:xfrm>
            <a:off x="0" y="9144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437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MY" dirty="0" smtClean="0"/>
              <a:t>Strategies for Leading Change</a:t>
            </a:r>
            <a:endParaRPr lang="en-MY" dirty="0"/>
          </a:p>
        </p:txBody>
      </p:sp>
      <p:sp>
        <p:nvSpPr>
          <p:cNvPr id="3" name="Content Placeholder 2"/>
          <p:cNvSpPr>
            <a:spLocks noGrp="1"/>
          </p:cNvSpPr>
          <p:nvPr>
            <p:ph idx="1"/>
          </p:nvPr>
        </p:nvSpPr>
        <p:spPr/>
        <p:txBody>
          <a:bodyPr/>
          <a:lstStyle/>
          <a:p>
            <a:pPr marL="519113" indent="-519113">
              <a:buNone/>
            </a:pPr>
            <a:r>
              <a:rPr lang="en-US" sz="3600" b="1" dirty="0" smtClean="0"/>
              <a:t>1. </a:t>
            </a:r>
            <a:r>
              <a:rPr lang="en-US" sz="3600" b="1" dirty="0" smtClean="0">
                <a:solidFill>
                  <a:srgbClr val="FFFF00"/>
                </a:solidFill>
              </a:rPr>
              <a:t>Urgency </a:t>
            </a:r>
            <a:r>
              <a:rPr lang="en-US" sz="3600" b="1" dirty="0">
                <a:solidFill>
                  <a:srgbClr val="FFFF00"/>
                </a:solidFill>
              </a:rPr>
              <a:t>is essential</a:t>
            </a:r>
            <a:r>
              <a:rPr lang="en-US" sz="3600" dirty="0"/>
              <a:t>. Why does this change </a:t>
            </a:r>
            <a:r>
              <a:rPr lang="en-US" sz="3600" dirty="0" smtClean="0"/>
              <a:t>matter</a:t>
            </a:r>
            <a:r>
              <a:rPr lang="en-US" sz="3600" dirty="0"/>
              <a:t>, why now? </a:t>
            </a:r>
          </a:p>
          <a:p>
            <a:pPr marL="0" indent="0">
              <a:buNone/>
            </a:pPr>
            <a:r>
              <a:rPr lang="en-US" sz="1200" dirty="0" smtClean="0"/>
              <a:t>	</a:t>
            </a:r>
          </a:p>
          <a:p>
            <a:pPr marL="519113" indent="0">
              <a:buNone/>
            </a:pPr>
            <a:r>
              <a:rPr lang="en-US" sz="3600" dirty="0" smtClean="0"/>
              <a:t>What </a:t>
            </a:r>
            <a:r>
              <a:rPr lang="en-US" sz="3600" dirty="0"/>
              <a:t>needs to change and what </a:t>
            </a:r>
            <a:r>
              <a:rPr lang="en-US" sz="3600" dirty="0" smtClean="0"/>
              <a:t>does </a:t>
            </a:r>
            <a:r>
              <a:rPr lang="en-US" sz="3600" dirty="0"/>
              <a:t>the future look like? Reassure people that it’s not going to be easy but that change is possible.</a:t>
            </a:r>
            <a:endParaRPr lang="en-US" sz="3600" dirty="0" smtClean="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7</a:t>
            </a:fld>
            <a:endParaRPr lang="en-US" altLang="ko-KR" dirty="0"/>
          </a:p>
        </p:txBody>
      </p:sp>
      <p:cxnSp>
        <p:nvCxnSpPr>
          <p:cNvPr id="5" name="Straight Connector 4"/>
          <p:cNvCxnSpPr/>
          <p:nvPr/>
        </p:nvCxnSpPr>
        <p:spPr>
          <a:xfrm>
            <a:off x="0" y="9144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549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MY" dirty="0" smtClean="0"/>
              <a:t>Strategies for Leading Change</a:t>
            </a:r>
            <a:endParaRPr lang="en-MY" dirty="0"/>
          </a:p>
        </p:txBody>
      </p:sp>
      <p:sp>
        <p:nvSpPr>
          <p:cNvPr id="3" name="Content Placeholder 2"/>
          <p:cNvSpPr>
            <a:spLocks noGrp="1"/>
          </p:cNvSpPr>
          <p:nvPr>
            <p:ph idx="1"/>
          </p:nvPr>
        </p:nvSpPr>
        <p:spPr>
          <a:xfrm>
            <a:off x="76200" y="1295400"/>
            <a:ext cx="8915400" cy="4830763"/>
          </a:xfrm>
        </p:spPr>
        <p:txBody>
          <a:bodyPr/>
          <a:lstStyle/>
          <a:p>
            <a:pPr marL="519113" indent="-519113">
              <a:buNone/>
            </a:pPr>
            <a:r>
              <a:rPr lang="en-US" sz="3600" b="1" dirty="0" smtClean="0"/>
              <a:t>2</a:t>
            </a:r>
            <a:r>
              <a:rPr lang="en-US" sz="3600" dirty="0" smtClean="0"/>
              <a:t>. </a:t>
            </a:r>
            <a:r>
              <a:rPr lang="en-US" sz="3600" b="1" dirty="0" smtClean="0">
                <a:solidFill>
                  <a:srgbClr val="FFFF00"/>
                </a:solidFill>
              </a:rPr>
              <a:t>Resistance </a:t>
            </a:r>
            <a:r>
              <a:rPr lang="en-US" sz="3600" b="1" dirty="0">
                <a:solidFill>
                  <a:srgbClr val="FFFF00"/>
                </a:solidFill>
              </a:rPr>
              <a:t>is </a:t>
            </a:r>
            <a:r>
              <a:rPr lang="en-US" sz="3600" b="1" dirty="0" smtClean="0">
                <a:solidFill>
                  <a:srgbClr val="FFFF00"/>
                </a:solidFill>
              </a:rPr>
              <a:t>common, </a:t>
            </a:r>
            <a:r>
              <a:rPr lang="en-US" sz="3600" b="1" dirty="0">
                <a:solidFill>
                  <a:srgbClr val="FFFF00"/>
                </a:solidFill>
              </a:rPr>
              <a:t>anticipate it.</a:t>
            </a:r>
            <a:r>
              <a:rPr lang="en-US" sz="3600" dirty="0"/>
              <a:t> </a:t>
            </a:r>
            <a:endParaRPr lang="en-US" sz="3600" dirty="0" smtClean="0"/>
          </a:p>
          <a:p>
            <a:pPr marL="0" indent="0">
              <a:buNone/>
            </a:pPr>
            <a:endParaRPr lang="en-US" sz="1200" dirty="0"/>
          </a:p>
          <a:p>
            <a:pPr marL="519113" indent="0">
              <a:buNone/>
            </a:pPr>
            <a:r>
              <a:rPr lang="en-US" sz="3600" dirty="0" smtClean="0"/>
              <a:t>Determine </a:t>
            </a:r>
            <a:r>
              <a:rPr lang="en-US" sz="3600" dirty="0"/>
              <a:t>who </a:t>
            </a:r>
            <a:r>
              <a:rPr lang="en-US" sz="3600" dirty="0" smtClean="0"/>
              <a:t>supports </a:t>
            </a:r>
            <a:r>
              <a:rPr lang="en-US" sz="3600" dirty="0"/>
              <a:t>(or against) the change and </a:t>
            </a:r>
            <a:r>
              <a:rPr lang="en-US" sz="3600" dirty="0" smtClean="0"/>
              <a:t>why? </a:t>
            </a:r>
          </a:p>
          <a:p>
            <a:pPr marL="519113" indent="0">
              <a:buNone/>
            </a:pPr>
            <a:endParaRPr lang="en-US" sz="1200" dirty="0" smtClean="0"/>
          </a:p>
          <a:p>
            <a:pPr marL="519113" indent="0">
              <a:buNone/>
            </a:pPr>
            <a:r>
              <a:rPr lang="en-US" sz="3600" dirty="0" smtClean="0"/>
              <a:t>Sometimes </a:t>
            </a:r>
            <a:r>
              <a:rPr lang="en-US" sz="3600" dirty="0"/>
              <a:t>people need more information, sometimes people need a chance to internalize the change.</a:t>
            </a:r>
            <a:endParaRPr lang="en-MY"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8</a:t>
            </a:fld>
            <a:endParaRPr lang="en-US" altLang="ko-KR" dirty="0"/>
          </a:p>
        </p:txBody>
      </p:sp>
      <p:cxnSp>
        <p:nvCxnSpPr>
          <p:cNvPr id="5" name="Straight Connector 4"/>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40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MY" dirty="0" smtClean="0"/>
              <a:t>Strategies For Leading Change</a:t>
            </a:r>
            <a:endParaRPr lang="en-MY" dirty="0"/>
          </a:p>
        </p:txBody>
      </p:sp>
      <p:sp>
        <p:nvSpPr>
          <p:cNvPr id="3" name="Content Placeholder 2"/>
          <p:cNvSpPr>
            <a:spLocks noGrp="1"/>
          </p:cNvSpPr>
          <p:nvPr>
            <p:ph idx="1"/>
          </p:nvPr>
        </p:nvSpPr>
        <p:spPr>
          <a:xfrm>
            <a:off x="457200" y="1295400"/>
            <a:ext cx="8534400" cy="4830763"/>
          </a:xfrm>
        </p:spPr>
        <p:txBody>
          <a:bodyPr/>
          <a:lstStyle/>
          <a:p>
            <a:pPr marL="463550" indent="-463550">
              <a:buNone/>
            </a:pPr>
            <a:r>
              <a:rPr lang="en-US" sz="3600" b="1" dirty="0" smtClean="0"/>
              <a:t>3. </a:t>
            </a:r>
            <a:r>
              <a:rPr lang="en-US" sz="3600" b="1" dirty="0" smtClean="0">
                <a:solidFill>
                  <a:srgbClr val="FFFF00"/>
                </a:solidFill>
              </a:rPr>
              <a:t>It </a:t>
            </a:r>
            <a:r>
              <a:rPr lang="en-US" sz="3600" b="1" dirty="0">
                <a:solidFill>
                  <a:srgbClr val="FFFF00"/>
                </a:solidFill>
              </a:rPr>
              <a:t>takes time</a:t>
            </a:r>
            <a:r>
              <a:rPr lang="en-US" sz="3600" b="1" dirty="0"/>
              <a:t>.</a:t>
            </a:r>
            <a:r>
              <a:rPr lang="en-US" sz="3600" dirty="0"/>
              <a:t> Change can happen quickly, transition varies from one person to the next. </a:t>
            </a:r>
            <a:endParaRPr lang="en-US" sz="3600" dirty="0" smtClean="0"/>
          </a:p>
          <a:p>
            <a:pPr marL="463550" indent="-463550">
              <a:buNone/>
            </a:pPr>
            <a:endParaRPr lang="en-US" sz="1200" dirty="0"/>
          </a:p>
          <a:p>
            <a:pPr marL="463550" indent="-463550">
              <a:buNone/>
            </a:pPr>
            <a:r>
              <a:rPr lang="en-US" sz="3600" dirty="0" smtClean="0"/>
              <a:t>	As </a:t>
            </a:r>
            <a:r>
              <a:rPr lang="en-US" sz="3600" dirty="0"/>
              <a:t>William Bridges explains, </a:t>
            </a:r>
            <a:endParaRPr lang="en-US" sz="3600" dirty="0" smtClean="0"/>
          </a:p>
          <a:p>
            <a:pPr marL="463550" indent="-463550">
              <a:buNone/>
            </a:pPr>
            <a:r>
              <a:rPr lang="en-US" sz="3600" dirty="0"/>
              <a:t>	</a:t>
            </a:r>
            <a:r>
              <a:rPr lang="en-US" sz="3600" dirty="0" smtClean="0"/>
              <a:t>“</a:t>
            </a:r>
            <a:r>
              <a:rPr lang="en-US" sz="3600" i="1" dirty="0"/>
              <a:t>Change is situational…. Transition is the psychological process people go through to come to terms with the new situation. Change is external, transition is internal.</a:t>
            </a:r>
            <a:endParaRPr lang="en-MY" sz="3600" dirty="0"/>
          </a:p>
        </p:txBody>
      </p:sp>
      <p:sp>
        <p:nvSpPr>
          <p:cNvPr id="4" name="Slide Number Placeholder 3"/>
          <p:cNvSpPr>
            <a:spLocks noGrp="1"/>
          </p:cNvSpPr>
          <p:nvPr>
            <p:ph type="sldNum" sz="quarter" idx="12"/>
          </p:nvPr>
        </p:nvSpPr>
        <p:spPr/>
        <p:txBody>
          <a:bodyPr/>
          <a:lstStyle/>
          <a:p>
            <a:fld id="{2F9B7D0D-4557-4D53-9B22-8F55BDAFE2A1}" type="slidenum">
              <a:rPr lang="ko-KR" altLang="en-US" smtClean="0"/>
              <a:pPr/>
              <a:t>9</a:t>
            </a:fld>
            <a:endParaRPr lang="en-US" altLang="ko-KR" dirty="0"/>
          </a:p>
        </p:txBody>
      </p:sp>
      <p:cxnSp>
        <p:nvCxnSpPr>
          <p:cNvPr id="5" name="Straight Connector 4"/>
          <p:cNvCxnSpPr/>
          <p:nvPr/>
        </p:nvCxnSpPr>
        <p:spPr>
          <a:xfrm>
            <a:off x="0" y="990600"/>
            <a:ext cx="914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2014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uition Syndrome”: Determinants of Private Tutoring in Malaysia&amp;quot;&quot;/&gt;&lt;property id=&quot;20307&quot; value=&quot;258&quot;/&gt;&lt;/object&gt;&lt;object type=&quot;3&quot; unique_id=&quot;10005&quot;&gt;&lt;property id=&quot;20148&quot; value=&quot;5&quot;/&gt;&lt;property id=&quot;20300&quot; value=&quot;Slide 2 - &amp;quot;Contents&amp;quot;&quot;/&gt;&lt;property id=&quot;20307&quot; value=&quot;276&quot;/&gt;&lt;/object&gt;&lt;object type=&quot;3&quot; unique_id=&quot;10006&quot;&gt;&lt;property id=&quot;20148&quot; value=&quot;5&quot;/&gt;&lt;property id=&quot;20300&quot; value=&quot;Slide 3 - &amp;quot;Background&amp;quot;&quot;/&gt;&lt;property id=&quot;20307&quot; value=&quot;271&quot;/&gt;&lt;/object&gt;&lt;object type=&quot;3&quot; unique_id=&quot;10007&quot;&gt;&lt;property id=&quot;20148&quot; value=&quot;5&quot;/&gt;&lt;property id=&quot;20300&quot; value=&quot;Slide 4 - &amp;quot;Education System&amp;quot;&quot;/&gt;&lt;property id=&quot;20307&quot; value=&quot;278&quot;/&gt;&lt;/object&gt;&lt;object type=&quot;3&quot; unique_id=&quot;10008&quot;&gt;&lt;property id=&quot;20148&quot; value=&quot;5&quot;/&gt;&lt;property id=&quot;20300&quot; value=&quot;Slide 5 - &amp;quot;Private Tutoring &amp;quot;&quot;/&gt;&lt;property id=&quot;20307&quot; value=&quot;305&quot;/&gt;&lt;/object&gt;&lt;object type=&quot;3&quot; unique_id=&quot;10009&quot;&gt;&lt;property id=&quot;20148&quot; value=&quot;5&quot;/&gt;&lt;property id=&quot;20300&quot; value=&quot;Slide 6 - &amp;quot;Reasons&amp;quot;&quot;/&gt;&lt;property id=&quot;20307&quot; value=&quot;316&quot;/&gt;&lt;/object&gt;&lt;object type=&quot;3&quot; unique_id=&quot;10011&quot;&gt;&lt;property id=&quot;20148&quot; value=&quot;5&quot;/&gt;&lt;property id=&quot;20300&quot; value=&quot;Slide 12 - &amp;quot;Data&amp;quot;&quot;/&gt;&lt;property id=&quot;20307&quot; value=&quot;329&quot;/&gt;&lt;/object&gt;&lt;object type=&quot;3&quot; unique_id=&quot;10012&quot;&gt;&lt;property id=&quot;20148&quot; value=&quot;5&quot;/&gt;&lt;property id=&quot;20300&quot; value=&quot;Slide 13 - &amp;quot;Methodology&amp;quot;&quot;/&gt;&lt;property id=&quot;20307&quot; value=&quot;330&quot;/&gt;&lt;/object&gt;&lt;object type=&quot;3&quot; unique_id=&quot;10013&quot;&gt;&lt;property id=&quot;20148&quot; value=&quot;5&quot;/&gt;&lt;property id=&quot;20300&quot; value=&quot;Slide 14 - &amp;quot;% of HHs with Zero &amp;amp; Positive Private Tutoring Expenditure&amp;quot;&quot;/&gt;&lt;property id=&quot;20307&quot; value=&quot;321&quot;/&gt;&lt;/object&gt;&lt;object type=&quot;3&quot; unique_id=&quot;10014&quot;&gt;&lt;property id=&quot;20148&quot; value=&quot;5&quot;/&gt;&lt;property id=&quot;20300&quot; value=&quot;Slide 15 - &amp;quot;% of HHs by Income Quartiles &amp;amp; Proportion of Private Tutoring Exp in Total Exp.&amp;quot;&quot;/&gt;&lt;property id=&quot;20307&quot; value=&quot;300&quot;/&gt;&lt;/object&gt;&lt;object type=&quot;3&quot; unique_id=&quot;10015&quot;&gt;&lt;property id=&quot;20148&quot; value=&quot;5&quot;/&gt;&lt;property id=&quot;20300&quot; value=&quot;Slide 16 - &amp;quot;HH Head’s Level of Education&amp;quot;&quot;/&gt;&lt;property id=&quot;20307&quot; value=&quot;317&quot;/&gt;&lt;/object&gt;&lt;object type=&quot;3&quot; unique_id=&quot;10016&quot;&gt;&lt;property id=&quot;20148&quot; value=&quot;5&quot;/&gt;&lt;property id=&quot;20300&quot; value=&quot;Slide 17 - &amp;quot;% of HHs in urban by ethnicity &amp;amp; Proportion of Private Tutoring Exp in Total Expenditures&amp;quot;&quot;/&gt;&lt;property id=&quot;20307&quot; value=&quot;295&quot;/&gt;&lt;/object&gt;&lt;object type=&quot;3&quot; unique_id=&quot;10017&quot;&gt;&lt;property id=&quot;20148&quot; value=&quot;5&quot;/&gt;&lt;property id=&quot;20300&quot; value=&quot;Slide 18 - &amp;quot;% of HHs in rural by ethnicity &amp;amp; Proportion of  Private Tutoring Expenditures in Total Expenditures &amp;quot;&quot;/&gt;&lt;property id=&quot;20307&quot; value=&quot;294&quot;/&gt;&lt;/object&gt;&lt;object type=&quot;3&quot; unique_id=&quot;10019&quot;&gt;&lt;property id=&quot;20148&quot; value=&quot;5&quot;/&gt;&lt;property id=&quot;20300&quot; value=&quot;Slide 19 - &amp;quot;Findings&amp;quot;&quot;/&gt;&lt;property id=&quot;20307&quot; value=&quot;333&quot;/&gt;&lt;/object&gt;&lt;object type=&quot;3&quot; unique_id=&quot;10020&quot;&gt;&lt;property id=&quot;20148&quot; value=&quot;5&quot;/&gt;&lt;property id=&quot;20300&quot; value=&quot;Slide 20 - &amp;quot;Findings&amp;quot;&quot;/&gt;&lt;property id=&quot;20307&quot; value=&quot;334&quot;/&gt;&lt;/object&gt;&lt;object type=&quot;3&quot; unique_id=&quot;10021&quot;&gt;&lt;property id=&quot;20148&quot; value=&quot;5&quot;/&gt;&lt;property id=&quot;20300&quot; value=&quot;Slide 21 - &amp;quot;Findings&amp;quot;&quot;/&gt;&lt;property id=&quot;20307&quot; value=&quot;337&quot;/&gt;&lt;/object&gt;&lt;object type=&quot;3&quot; unique_id=&quot;10022&quot;&gt;&lt;property id=&quot;20148&quot; value=&quot;5&quot;/&gt;&lt;property id=&quot;20300&quot; value=&quot;Slide 22 - &amp;quot;Limitation&amp;quot;&quot;/&gt;&lt;property id=&quot;20307&quot; value=&quot;335&quot;/&gt;&lt;/object&gt;&lt;object type=&quot;3&quot; unique_id=&quot;10024&quot;&gt;&lt;property id=&quot;20148&quot; value=&quot;5&quot;/&gt;&lt;property id=&quot;20300&quot; value=&quot;Slide 24&quot;/&gt;&lt;property id=&quot;20307&quot; value=&quot;267&quot;/&gt;&lt;/object&gt;&lt;object type=&quot;3&quot; unique_id=&quot;10372&quot;&gt;&lt;property id=&quot;20148&quot; value=&quot;5&quot;/&gt;&lt;property id=&quot;20300&quot; value=&quot;Slide 11 - &amp;quot;Research Questions&amp;quot;&quot;/&gt;&lt;property id=&quot;20307&quot; value=&quot;339&quot;/&gt;&lt;/object&gt;&lt;object type=&quot;3&quot; unique_id=&quot;10373&quot;&gt;&lt;property id=&quot;20148&quot; value=&quot;5&quot;/&gt;&lt;property id=&quot;20300&quot; value=&quot;Slide 23 - &amp;quot;Policy Implication &amp;amp; Conclusion&amp;quot;&quot;/&gt;&lt;property id=&quot;20307&quot; value=&quot;338&quot;/&gt;&lt;/object&gt;&lt;object type=&quot;3&quot; unique_id=&quot;10551&quot;&gt;&lt;property id=&quot;20148&quot; value=&quot;5&quot;/&gt;&lt;property id=&quot;20300&quot; value=&quot;Slide 7 - &amp;quot;Types of Tuition in Malaysia&amp;quot;&quot;/&gt;&lt;property id=&quot;20307&quot; value=&quot;344&quot;/&gt;&lt;/object&gt;&lt;object type=&quot;3&quot; unique_id=&quot;10552&quot;&gt;&lt;property id=&quot;20148&quot; value=&quot;5&quot;/&gt;&lt;property id=&quot;20300&quot; value=&quot;Slide 8 - &amp;quot;Equity Issues&amp;quot;&quot;/&gt;&lt;property id=&quot;20307&quot; value=&quot;346&quot;/&gt;&lt;/object&gt;&lt;object type=&quot;3&quot; unique_id=&quot;10553&quot;&gt;&lt;property id=&quot;20148&quot; value=&quot;5&quot;/&gt;&lt;property id=&quot;20300&quot; value=&quot;Slide 10 - &amp;quot;Ministry of Education’s 2006 circular &amp;quot;&quot;/&gt;&lt;property id=&quot;20307&quot; value=&quot;347&quot;/&gt;&lt;/object&gt;&lt;object type=&quot;3&quot; unique_id=&quot;10712&quot;&gt;&lt;property id=&quot;20148&quot; value=&quot;5&quot;/&gt;&lt;property id=&quot;20300&quot; value=&quot;Slide 9 - &amp;quot;Tuition Voucher&amp;quot;&quot;/&gt;&lt;property id=&quot;20307&quot; value=&quot;348&quot;/&gt;&lt;/object&gt;&lt;/object&gt;&lt;/object&gt;&lt;/database&gt;"/>
  <p:tag name="SECTOMILLISECCONVERTED" val="1"/>
</p:tagLst>
</file>

<file path=ppt/theme/theme1.xml><?xml version="1.0" encoding="utf-8"?>
<a:theme xmlns:a="http://schemas.openxmlformats.org/drawingml/2006/main" name="cdb2004160d">
  <a:themeElements>
    <a:clrScheme name="cdb2004160d 4">
      <a:dk1>
        <a:srgbClr val="281472"/>
      </a:dk1>
      <a:lt1>
        <a:srgbClr val="FFFFFF"/>
      </a:lt1>
      <a:dk2>
        <a:srgbClr val="442750"/>
      </a:dk2>
      <a:lt2>
        <a:srgbClr val="F0F7BD"/>
      </a:lt2>
      <a:accent1>
        <a:srgbClr val="B2B838"/>
      </a:accent1>
      <a:accent2>
        <a:srgbClr val="E68B30"/>
      </a:accent2>
      <a:accent3>
        <a:srgbClr val="B0ACB3"/>
      </a:accent3>
      <a:accent4>
        <a:srgbClr val="DADADA"/>
      </a:accent4>
      <a:accent5>
        <a:srgbClr val="D5D8AE"/>
      </a:accent5>
      <a:accent6>
        <a:srgbClr val="D07D2A"/>
      </a:accent6>
      <a:hlink>
        <a:srgbClr val="3FB180"/>
      </a:hlink>
      <a:folHlink>
        <a:srgbClr val="3BA7E3"/>
      </a:folHlink>
    </a:clrScheme>
    <a:fontScheme name="cdb2004160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160d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cdb2004160d 2">
        <a:dk1>
          <a:srgbClr val="0F4334"/>
        </a:dk1>
        <a:lt1>
          <a:srgbClr val="FFFFFF"/>
        </a:lt1>
        <a:dk2>
          <a:srgbClr val="2C7F92"/>
        </a:dk2>
        <a:lt2>
          <a:srgbClr val="F0F7BD"/>
        </a:lt2>
        <a:accent1>
          <a:srgbClr val="B2B838"/>
        </a:accent1>
        <a:accent2>
          <a:srgbClr val="E68B30"/>
        </a:accent2>
        <a:accent3>
          <a:srgbClr val="ACC0C7"/>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cdb2004160d 3">
        <a:dk1>
          <a:srgbClr val="281472"/>
        </a:dk1>
        <a:lt1>
          <a:srgbClr val="FFFFFF"/>
        </a:lt1>
        <a:dk2>
          <a:srgbClr val="2B64D5"/>
        </a:dk2>
        <a:lt2>
          <a:srgbClr val="F0F7BD"/>
        </a:lt2>
        <a:accent1>
          <a:srgbClr val="B2B838"/>
        </a:accent1>
        <a:accent2>
          <a:srgbClr val="E68B30"/>
        </a:accent2>
        <a:accent3>
          <a:srgbClr val="ACB8E7"/>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cdb2004160d 4">
        <a:dk1>
          <a:srgbClr val="281472"/>
        </a:dk1>
        <a:lt1>
          <a:srgbClr val="FFFFFF"/>
        </a:lt1>
        <a:dk2>
          <a:srgbClr val="442750"/>
        </a:dk2>
        <a:lt2>
          <a:srgbClr val="F0F7BD"/>
        </a:lt2>
        <a:accent1>
          <a:srgbClr val="B2B838"/>
        </a:accent1>
        <a:accent2>
          <a:srgbClr val="E68B30"/>
        </a:accent2>
        <a:accent3>
          <a:srgbClr val="B0ACB3"/>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11707</TotalTime>
  <Words>1003</Words>
  <Application>Microsoft Office PowerPoint</Application>
  <PresentationFormat>On-screen Show (4:3)</PresentationFormat>
  <Paragraphs>154</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cdb2004160d</vt:lpstr>
      <vt:lpstr> Leading Change in Higher Education Management in the Post - Covid-19 Era</vt:lpstr>
      <vt:lpstr>Introduction</vt:lpstr>
      <vt:lpstr>Introduction</vt:lpstr>
      <vt:lpstr>The New Norms</vt:lpstr>
      <vt:lpstr>Leading Transformational Change</vt:lpstr>
      <vt:lpstr>Leading Change</vt:lpstr>
      <vt:lpstr>Strategies for Leading Change</vt:lpstr>
      <vt:lpstr>Strategies for Leading Change</vt:lpstr>
      <vt:lpstr>Strategies For Leading Change</vt:lpstr>
      <vt:lpstr>Strategies For Leading Change</vt:lpstr>
      <vt:lpstr>Strategies For Leading Change</vt:lpstr>
      <vt:lpstr>Strategies For Leading Change</vt:lpstr>
      <vt:lpstr>Strategies For Leading Change</vt:lpstr>
      <vt:lpstr>Creating a More Inclusive and Engaged Approach to Change</vt:lpstr>
      <vt:lpstr>Leading Transformation in Teaching and Learning</vt:lpstr>
      <vt:lpstr>Teach Online</vt:lpstr>
      <vt:lpstr>Higher Institutions Teaching &amp; Learning</vt:lpstr>
      <vt:lpstr>The Post Covid-19 Social Distancing Pedagogical Elements</vt:lpstr>
      <vt:lpstr>Synchronous Learning</vt:lpstr>
      <vt:lpstr>Strategies</vt:lpstr>
      <vt:lpstr>Synchronous sessions</vt:lpstr>
      <vt:lpstr>Asynchronous Learning</vt:lpstr>
      <vt:lpstr>Alternative Assessment</vt:lpstr>
      <vt:lpstr>Students Assessments</vt:lpstr>
      <vt:lpstr> PhD Students’ Supervision During Movement Control Order (MCO) and Post Covid-19 Period</vt:lpstr>
      <vt:lpstr>Online Students’ Orientation</vt:lpstr>
      <vt:lpstr>Research on Social Distancing Pedagogy for Post Covid-19 Pandemic Teaching and Learning </vt:lpstr>
      <vt:lpstr>Faculty – Student Discussion </vt:lpstr>
      <vt:lpstr>Guidelines for Research</vt:lpstr>
      <vt:lpstr>Institutional Initiatives</vt:lpstr>
      <vt:lpstr>Institutional Initiatives</vt:lpstr>
      <vt:lpstr>Way Forward</vt:lpstr>
      <vt:lpstr>THANK YOU</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PowerPoint Template ]</dc:title>
  <dc:creator>Junghun Lee</dc:creator>
  <cp:lastModifiedBy>user</cp:lastModifiedBy>
  <cp:revision>403</cp:revision>
  <dcterms:created xsi:type="dcterms:W3CDTF">2007-05-18T19:07:13Z</dcterms:created>
  <dcterms:modified xsi:type="dcterms:W3CDTF">2020-10-30T16:43:09Z</dcterms:modified>
</cp:coreProperties>
</file>